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0"/>
  </p:notesMasterIdLst>
  <p:handoutMasterIdLst>
    <p:handoutMasterId r:id="rId51"/>
  </p:handoutMasterIdLst>
  <p:sldIdLst>
    <p:sldId id="547" r:id="rId2"/>
    <p:sldId id="550" r:id="rId3"/>
    <p:sldId id="851" r:id="rId4"/>
    <p:sldId id="558" r:id="rId5"/>
    <p:sldId id="881" r:id="rId6"/>
    <p:sldId id="802" r:id="rId7"/>
    <p:sldId id="852" r:id="rId8"/>
    <p:sldId id="854" r:id="rId9"/>
    <p:sldId id="855" r:id="rId10"/>
    <p:sldId id="856" r:id="rId11"/>
    <p:sldId id="858" r:id="rId12"/>
    <p:sldId id="859" r:id="rId13"/>
    <p:sldId id="860" r:id="rId14"/>
    <p:sldId id="853" r:id="rId15"/>
    <p:sldId id="882" r:id="rId16"/>
    <p:sldId id="883" r:id="rId17"/>
    <p:sldId id="884" r:id="rId18"/>
    <p:sldId id="885" r:id="rId19"/>
    <p:sldId id="886" r:id="rId20"/>
    <p:sldId id="887" r:id="rId21"/>
    <p:sldId id="888" r:id="rId22"/>
    <p:sldId id="889" r:id="rId23"/>
    <p:sldId id="890" r:id="rId24"/>
    <p:sldId id="803" r:id="rId25"/>
    <p:sldId id="861" r:id="rId26"/>
    <p:sldId id="862" r:id="rId27"/>
    <p:sldId id="863" r:id="rId28"/>
    <p:sldId id="864" r:id="rId29"/>
    <p:sldId id="865" r:id="rId30"/>
    <p:sldId id="866" r:id="rId31"/>
    <p:sldId id="872" r:id="rId32"/>
    <p:sldId id="867" r:id="rId33"/>
    <p:sldId id="869" r:id="rId34"/>
    <p:sldId id="868" r:id="rId35"/>
    <p:sldId id="870" r:id="rId36"/>
    <p:sldId id="871" r:id="rId37"/>
    <p:sldId id="874" r:id="rId38"/>
    <p:sldId id="875" r:id="rId39"/>
    <p:sldId id="876" r:id="rId40"/>
    <p:sldId id="873" r:id="rId41"/>
    <p:sldId id="877" r:id="rId42"/>
    <p:sldId id="879" r:id="rId43"/>
    <p:sldId id="878" r:id="rId44"/>
    <p:sldId id="880" r:id="rId45"/>
    <p:sldId id="562" r:id="rId46"/>
    <p:sldId id="554" r:id="rId47"/>
    <p:sldId id="552" r:id="rId48"/>
    <p:sldId id="553" r:id="rId4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240"/>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2019-11-22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11/22/2019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6</a:t>
            </a:fld>
            <a:endParaRPr lang="en-CA"/>
          </a:p>
        </p:txBody>
      </p:sp>
    </p:spTree>
    <p:extLst>
      <p:ext uri="{BB962C8B-B14F-4D97-AF65-F5344CB8AC3E}">
        <p14:creationId xmlns:p14="http://schemas.microsoft.com/office/powerpoint/2010/main" val="438215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Introducing nodes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Introducing nodes with pointers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Append a node after this node</a:t>
            </a:r>
            <a:endParaRPr lang="en-CA" dirty="0"/>
          </a:p>
          <a:p>
            <a:pPr marL="800100" lvl="2" indent="0">
              <a:buNone/>
            </a:pP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&gt;</a:t>
            </a:r>
            <a:r>
              <a:rPr lang="en-US" sz="1600" dirty="0" err="1">
                <a:latin typeface="Consolas" panose="020B0609020204030204" pitchFamily="49" charset="0"/>
                <a:cs typeface="Consolas" panose="020B0609020204030204" pitchFamily="49" charset="0"/>
              </a:rPr>
              <a:t>p_next_node</a:t>
            </a:r>
            <a:r>
              <a:rPr lang="en-US" sz="1600" dirty="0">
                <a:latin typeface="Consolas" panose="020B0609020204030204" pitchFamily="49" charset="0"/>
                <a:cs typeface="Consolas" panose="020B0609020204030204" pitchFamily="49" charset="0"/>
              </a:rPr>
              <a:t>_ = </a:t>
            </a:r>
            <a:r>
              <a:rPr lang="en-US" sz="1600" dirty="0">
                <a:solidFill>
                  <a:srgbClr val="FF0000"/>
                </a:solidFill>
                <a:latin typeface="Consolas" panose="020B0609020204030204" pitchFamily="49" charset="0"/>
                <a:cs typeface="Consolas" panose="020B0609020204030204" pitchFamily="49" charset="0"/>
              </a:rPr>
              <a:t>new Node{9.9, </a:t>
            </a:r>
            <a:r>
              <a:rPr lang="en-US" sz="1600" dirty="0" err="1">
                <a:solidFill>
                  <a:srgbClr val="FF0000"/>
                </a:solidFill>
                <a:latin typeface="Consolas" panose="020B0609020204030204" pitchFamily="49" charset="0"/>
                <a:cs typeface="Consolas" panose="020B0609020204030204" pitchFamily="49" charset="0"/>
              </a:rPr>
              <a:t>nullptr</a:t>
            </a:r>
            <a:r>
              <a:rPr lang="en-US" sz="1600" dirty="0">
                <a:solidFill>
                  <a:srgbClr val="FF0000"/>
                </a:solidFill>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10678558"/>
              </p:ext>
            </p:extLst>
          </p:nvPr>
        </p:nvGraphicFramePr>
        <p:xfrm>
          <a:off x="4572000"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Consolas" panose="020B0609020204030204" pitchFamily="49" charset="0"/>
                        </a:rPr>
                        <a:t>0x000000</a:t>
                      </a:r>
                      <a:endParaRPr lang="en-CA" sz="1300" dirty="0" smtClean="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4408987"/>
              </p:ext>
            </p:extLst>
          </p:nvPr>
        </p:nvGraphicFramePr>
        <p:xfrm>
          <a:off x="899592" y="270892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9.9</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0x000000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48175295"/>
              </p:ext>
            </p:extLst>
          </p:nvPr>
        </p:nvGraphicFramePr>
        <p:xfrm>
          <a:off x="755576" y="494116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2370382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Assign this returned address to </a:t>
            </a:r>
            <a:r>
              <a:rPr lang="en-CA" dirty="0" err="1" smtClean="0">
                <a:latin typeface="Consolas" panose="020B0609020204030204" pitchFamily="49" charset="0"/>
              </a:rPr>
              <a:t>p_list_head</a:t>
            </a:r>
            <a:r>
              <a:rPr lang="en-CA" dirty="0" smtClean="0">
                <a:latin typeface="Consolas" panose="020B0609020204030204" pitchFamily="49" charset="0"/>
              </a:rPr>
              <a:t>-&gt;</a:t>
            </a:r>
            <a:r>
              <a:rPr lang="en-CA" dirty="0" err="1" smtClean="0">
                <a:latin typeface="Consolas" panose="020B0609020204030204" pitchFamily="49" charset="0"/>
              </a:rPr>
              <a:t>p_next_node</a:t>
            </a:r>
            <a:r>
              <a:rPr lang="en-CA" dirty="0" smtClean="0">
                <a:latin typeface="Consolas" panose="020B0609020204030204" pitchFamily="49" charset="0"/>
              </a:rPr>
              <a:t>_</a:t>
            </a:r>
            <a:endParaRPr lang="en-CA" dirty="0">
              <a:latin typeface="Consolas" panose="020B0609020204030204" pitchFamily="49" charset="0"/>
            </a:endParaRPr>
          </a:p>
          <a:p>
            <a:pPr marL="800100" lvl="2" indent="0">
              <a:buNone/>
            </a:pPr>
            <a:r>
              <a:rPr lang="en-US" sz="1600" dirty="0" err="1" smtClean="0">
                <a:solidFill>
                  <a:srgbClr val="FF4747"/>
                </a:solidFill>
                <a:latin typeface="Consolas" panose="020B0609020204030204" pitchFamily="49" charset="0"/>
                <a:cs typeface="Consolas" panose="020B0609020204030204" pitchFamily="49" charset="0"/>
              </a:rPr>
              <a:t>p_list_head</a:t>
            </a:r>
            <a:r>
              <a:rPr lang="en-US" sz="1600" dirty="0" smtClean="0">
                <a:solidFill>
                  <a:srgbClr val="FF4747"/>
                </a:solidFill>
                <a:latin typeface="Consolas" panose="020B0609020204030204" pitchFamily="49" charset="0"/>
                <a:cs typeface="Consolas" panose="020B0609020204030204" pitchFamily="49" charset="0"/>
              </a:rPr>
              <a:t>-</a:t>
            </a:r>
            <a:r>
              <a:rPr lang="en-US" sz="1600" dirty="0">
                <a:solidFill>
                  <a:srgbClr val="FF4747"/>
                </a:solidFill>
                <a:latin typeface="Consolas" panose="020B0609020204030204" pitchFamily="49" charset="0"/>
                <a:cs typeface="Consolas" panose="020B0609020204030204" pitchFamily="49" charset="0"/>
              </a:rPr>
              <a:t>&gt;</a:t>
            </a:r>
            <a:r>
              <a:rPr lang="en-US" sz="1600" dirty="0" err="1">
                <a:solidFill>
                  <a:srgbClr val="FF4747"/>
                </a:solidFill>
                <a:latin typeface="Consolas" panose="020B0609020204030204" pitchFamily="49" charset="0"/>
                <a:cs typeface="Consolas" panose="020B0609020204030204" pitchFamily="49" charset="0"/>
              </a:rPr>
              <a:t>p_next_node</a:t>
            </a:r>
            <a:r>
              <a:rPr lang="en-US" sz="1600" dirty="0">
                <a:solidFill>
                  <a:srgbClr val="FF4747"/>
                </a:solidFill>
                <a:latin typeface="Consolas" panose="020B0609020204030204" pitchFamily="49" charset="0"/>
                <a:cs typeface="Consolas" panose="020B0609020204030204" pitchFamily="49" charset="0"/>
              </a:rPr>
              <a:t>_ = </a:t>
            </a:r>
            <a:r>
              <a:rPr lang="en-US" sz="1600" dirty="0">
                <a:latin typeface="Consolas" panose="020B0609020204030204" pitchFamily="49" charset="0"/>
                <a:cs typeface="Consolas" panose="020B0609020204030204" pitchFamily="49" charset="0"/>
              </a:rPr>
              <a:t>new Node{9.9, </a:t>
            </a:r>
            <a:r>
              <a:rPr lang="en-US" sz="1600" dirty="0" err="1">
                <a:latin typeface="Consolas" panose="020B0609020204030204" pitchFamily="49" charset="0"/>
                <a:cs typeface="Consolas" panose="020B0609020204030204" pitchFamily="49" charset="0"/>
              </a:rPr>
              <a:t>nullptr</a:t>
            </a:r>
            <a:r>
              <a:rPr lang="en-US" sz="1600" dirty="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3719657"/>
              </p:ext>
            </p:extLst>
          </p:nvPr>
        </p:nvGraphicFramePr>
        <p:xfrm>
          <a:off x="4572000"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4747"/>
                          </a:solidFill>
                          <a:latin typeface="Consolas" panose="020B0609020204030204" pitchFamily="49" charset="0"/>
                        </a:rPr>
                        <a:t>0x1f2da0</a:t>
                      </a:r>
                      <a:endParaRPr lang="en-CA" sz="1300" dirty="0">
                        <a:solidFill>
                          <a:srgbClr val="FF4747"/>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3601320"/>
              </p:ext>
            </p:extLst>
          </p:nvPr>
        </p:nvGraphicFramePr>
        <p:xfrm>
          <a:off x="899592" y="270892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48175295"/>
              </p:ext>
            </p:extLst>
          </p:nvPr>
        </p:nvGraphicFramePr>
        <p:xfrm>
          <a:off x="755576" y="494116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2812294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Prepend a value to the start of the linked list</a:t>
            </a:r>
            <a:endParaRPr lang="en-CA" dirty="0">
              <a:latin typeface="Consolas" panose="020B0609020204030204" pitchFamily="49" charset="0"/>
            </a:endParaRPr>
          </a:p>
          <a:p>
            <a:pPr marL="800100" lvl="2" indent="0">
              <a:buNone/>
            </a:pP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a:t>
            </a:r>
            <a:r>
              <a:rPr lang="en-US" sz="1600" dirty="0">
                <a:solidFill>
                  <a:srgbClr val="FF0000"/>
                </a:solidFill>
                <a:latin typeface="Consolas" panose="020B0609020204030204" pitchFamily="49" charset="0"/>
                <a:cs typeface="Consolas" panose="020B0609020204030204" pitchFamily="49" charset="0"/>
              </a:rPr>
              <a:t>new Node{1.3, </a:t>
            </a:r>
            <a:r>
              <a:rPr lang="en-US" sz="1600" dirty="0" err="1" smtClean="0">
                <a:solidFill>
                  <a:srgbClr val="FF0000"/>
                </a:solidFill>
                <a:latin typeface="Consolas" panose="020B0609020204030204" pitchFamily="49" charset="0"/>
                <a:cs typeface="Consolas" panose="020B0609020204030204" pitchFamily="49" charset="0"/>
              </a:rPr>
              <a:t>p_list_head</a:t>
            </a:r>
            <a:r>
              <a:rPr lang="en-US" sz="1600" dirty="0" smtClean="0">
                <a:solidFill>
                  <a:srgbClr val="FF0000"/>
                </a:solidFill>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07630832"/>
              </p:ext>
            </p:extLst>
          </p:nvPr>
        </p:nvGraphicFramePr>
        <p:xfrm>
          <a:off x="4572000"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45129777"/>
              </p:ext>
            </p:extLst>
          </p:nvPr>
        </p:nvGraphicFramePr>
        <p:xfrm>
          <a:off x="899592" y="270892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46790733"/>
              </p:ext>
            </p:extLst>
          </p:nvPr>
        </p:nvGraphicFramePr>
        <p:xfrm>
          <a:off x="4283968" y="442794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1.3</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1846101"/>
              </p:ext>
            </p:extLst>
          </p:nvPr>
        </p:nvGraphicFramePr>
        <p:xfrm>
          <a:off x="755576" y="494116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116591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Assign the address of this to </a:t>
            </a:r>
            <a:r>
              <a:rPr lang="en-CA" dirty="0" err="1" smtClean="0">
                <a:latin typeface="Consolas" panose="020B0609020204030204" pitchFamily="49" charset="0"/>
              </a:rPr>
              <a:t>p_list_head</a:t>
            </a:r>
            <a:r>
              <a:rPr lang="en-CA" dirty="0" smtClean="0"/>
              <a:t>:</a:t>
            </a:r>
            <a:endParaRPr lang="en-CA" dirty="0">
              <a:latin typeface="Consolas" panose="020B0609020204030204" pitchFamily="49" charset="0"/>
            </a:endParaRPr>
          </a:p>
          <a:p>
            <a:pPr marL="800100" lvl="2" indent="0">
              <a:buNone/>
            </a:pPr>
            <a:r>
              <a:rPr lang="en-US" sz="1600" dirty="0" err="1" smtClean="0">
                <a:solidFill>
                  <a:srgbClr val="FF0000"/>
                </a:solidFill>
                <a:latin typeface="Consolas" panose="020B0609020204030204" pitchFamily="49" charset="0"/>
                <a:cs typeface="Consolas" panose="020B0609020204030204" pitchFamily="49" charset="0"/>
              </a:rPr>
              <a:t>p_list_head</a:t>
            </a:r>
            <a:r>
              <a:rPr lang="en-US" sz="1600" dirty="0" smtClean="0">
                <a:solidFill>
                  <a:srgbClr val="FF0000"/>
                </a:solidFill>
                <a:latin typeface="Consolas" panose="020B0609020204030204" pitchFamily="49" charset="0"/>
                <a:cs typeface="Consolas" panose="020B0609020204030204" pitchFamily="49" charset="0"/>
              </a:rPr>
              <a:t> </a:t>
            </a:r>
            <a:r>
              <a:rPr lang="en-US" sz="1600" dirty="0">
                <a:solidFill>
                  <a:srgbClr val="FF0000"/>
                </a:solidFill>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new Node{1.3,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4194494"/>
              </p:ext>
            </p:extLst>
          </p:nvPr>
        </p:nvGraphicFramePr>
        <p:xfrm>
          <a:off x="755576" y="494116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0x63d8d0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07630832"/>
              </p:ext>
            </p:extLst>
          </p:nvPr>
        </p:nvGraphicFramePr>
        <p:xfrm>
          <a:off x="4572000"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54594519"/>
              </p:ext>
            </p:extLst>
          </p:nvPr>
        </p:nvGraphicFramePr>
        <p:xfrm>
          <a:off x="899592" y="270892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83108706"/>
              </p:ext>
            </p:extLst>
          </p:nvPr>
        </p:nvGraphicFramePr>
        <p:xfrm>
          <a:off x="4283968" y="442794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468748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Let’s count how many items there are in this linked list:</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9027254"/>
              </p:ext>
            </p:extLst>
          </p:nvPr>
        </p:nvGraphicFramePr>
        <p:xfrm>
          <a:off x="2946648" y="6019165"/>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0453788"/>
              </p:ext>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6856052"/>
              </p:ext>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76281667"/>
              </p:ext>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136272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Initialize two new local variables:</a:t>
            </a:r>
            <a:endParaRPr lang="en-CA" dirty="0"/>
          </a:p>
          <a:p>
            <a:pPr marL="800100" lvl="2" indent="0">
              <a:buNone/>
            </a:pPr>
            <a:r>
              <a:rPr lang="en-US" sz="1600" b="1" dirty="0" smtClean="0">
                <a:solidFill>
                  <a:srgbClr val="FF0000"/>
                </a:solidFill>
                <a:latin typeface="Consolas" panose="020B0609020204030204" pitchFamily="49" charset="0"/>
                <a:cs typeface="Consolas" panose="020B0609020204030204" pitchFamily="49" charset="0"/>
              </a:rPr>
              <a:t>Node </a:t>
            </a:r>
            <a:r>
              <a:rPr lang="en-US" sz="1600" b="1" dirty="0">
                <a:solidFill>
                  <a:srgbClr val="FF0000"/>
                </a:solidFill>
                <a:latin typeface="Consolas" panose="020B0609020204030204" pitchFamily="49" charset="0"/>
                <a:cs typeface="Consolas" panose="020B0609020204030204" pitchFamily="49" charset="0"/>
              </a:rPr>
              <a:t>*</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err="1" smtClean="0">
                <a:solidFill>
                  <a:srgbClr val="FF0000"/>
                </a:solidFill>
                <a:latin typeface="Consolas" panose="020B0609020204030204" pitchFamily="49" charset="0"/>
                <a:cs typeface="Consolas" panose="020B0609020204030204" pitchFamily="49" charset="0"/>
              </a:rPr>
              <a:t>p_list_head</a:t>
            </a:r>
            <a:r>
              <a:rPr lang="en-US"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600" b="1" dirty="0" smtClean="0">
                <a:solidFill>
                  <a:srgbClr val="FF0000"/>
                </a:solidFill>
                <a:latin typeface="Consolas" panose="020B0609020204030204" pitchFamily="49" charset="0"/>
                <a:cs typeface="Consolas" panose="020B0609020204030204" pitchFamily="49" charset="0"/>
              </a:rPr>
              <a:t>unsigned int </a:t>
            </a:r>
            <a:r>
              <a:rPr lang="en-US" sz="1600" b="1" dirty="0" err="1" smtClean="0">
                <a:solidFill>
                  <a:srgbClr val="FF0000"/>
                </a:solidFill>
                <a:latin typeface="Consolas" panose="020B0609020204030204" pitchFamily="49" charset="0"/>
                <a:cs typeface="Consolas" panose="020B0609020204030204" pitchFamily="49" charset="0"/>
              </a:rPr>
              <a:t>num_nodes</a:t>
            </a:r>
            <a:r>
              <a:rPr lang="en-US" sz="1600" b="1" dirty="0" smtClean="0">
                <a:solidFill>
                  <a:srgbClr val="FF0000"/>
                </a:solidFill>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36515321"/>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0x63d8d0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0453788"/>
              </p:ext>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6856052"/>
              </p:ext>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76281667"/>
              </p:ext>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3485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condition is true, so we execute the loop</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87328541"/>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0x63d8d0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0453788"/>
              </p:ext>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6856052"/>
              </p:ext>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76281667"/>
              </p:ext>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465668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We update the two local variables:</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smtClean="0">
                <a:solidFill>
                  <a:srgbClr val="FF0000"/>
                </a:solidFill>
                <a:latin typeface="Consolas" panose="020B0609020204030204" pitchFamily="49" charset="0"/>
                <a:cs typeface="Consolas" panose="020B0609020204030204" pitchFamily="49" charset="0"/>
              </a:rPr>
              <a:t>&gt;</a:t>
            </a:r>
            <a:r>
              <a:rPr lang="en-US" sz="1600" b="1" dirty="0" err="1" smtClean="0">
                <a:solidFill>
                  <a:srgbClr val="FF0000"/>
                </a:solidFill>
                <a:latin typeface="Consolas" panose="020B0609020204030204" pitchFamily="49" charset="0"/>
                <a:cs typeface="Consolas" panose="020B0609020204030204" pitchFamily="49" charset="0"/>
              </a:rPr>
              <a:t>p_next_node</a:t>
            </a:r>
            <a:r>
              <a:rPr lang="en-US" sz="1600" b="1" dirty="0" smtClean="0">
                <a:solidFill>
                  <a:srgbClr val="FF0000"/>
                </a:solidFill>
                <a:latin typeface="Consolas" panose="020B0609020204030204" pitchFamily="49" charset="0"/>
                <a:cs typeface="Consolas" panose="020B0609020204030204" pitchFamily="49" charset="0"/>
              </a:rPr>
              <a:t>_;</a:t>
            </a:r>
          </a:p>
          <a:p>
            <a:pPr marL="800100" lvl="2"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num_nodes</a:t>
            </a:r>
            <a:r>
              <a:rPr lang="en-US"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31861798"/>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1</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0x358df0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0453788"/>
              </p:ext>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6856052"/>
              </p:ext>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76281667"/>
              </p:ext>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181061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condition is true, so we execute the loop</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47143050"/>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1</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1561944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We update the two local variables:</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smtClean="0">
                <a:solidFill>
                  <a:srgbClr val="FF0000"/>
                </a:solidFill>
                <a:latin typeface="Consolas" panose="020B0609020204030204" pitchFamily="49" charset="0"/>
                <a:cs typeface="Consolas" panose="020B0609020204030204" pitchFamily="49" charset="0"/>
              </a:rPr>
              <a:t>&gt;</a:t>
            </a:r>
            <a:r>
              <a:rPr lang="en-US" sz="1600" b="1" dirty="0" err="1" smtClean="0">
                <a:solidFill>
                  <a:srgbClr val="FF0000"/>
                </a:solidFill>
                <a:latin typeface="Consolas" panose="020B0609020204030204" pitchFamily="49" charset="0"/>
                <a:cs typeface="Consolas" panose="020B0609020204030204" pitchFamily="49" charset="0"/>
              </a:rPr>
              <a:t>p_next_node</a:t>
            </a:r>
            <a:r>
              <a:rPr lang="en-US" sz="1600" b="1" dirty="0" smtClean="0">
                <a:solidFill>
                  <a:srgbClr val="FF0000"/>
                </a:solidFill>
                <a:latin typeface="Consolas" panose="020B0609020204030204" pitchFamily="49" charset="0"/>
                <a:cs typeface="Consolas" panose="020B0609020204030204" pitchFamily="49" charset="0"/>
              </a:rPr>
              <a:t>_;</a:t>
            </a:r>
          </a:p>
          <a:p>
            <a:pPr marL="800100" lvl="2"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num_nodes</a:t>
            </a:r>
            <a:r>
              <a:rPr lang="en-US"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11480417"/>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2</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0x1f2da0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1577809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that arrays can be great under certain circumstances</a:t>
            </a:r>
            <a:endParaRPr lang="en-CA" dirty="0" smtClean="0">
              <a:latin typeface="Consolas" panose="020B0609020204030204" pitchFamily="49" charset="0"/>
              <a:cs typeface="Consolas" panose="020B0609020204030204" pitchFamily="49" charset="0"/>
            </a:endParaRPr>
          </a:p>
          <a:p>
            <a:pPr lvl="1"/>
            <a:r>
              <a:rPr lang="en-CA" dirty="0" smtClean="0"/>
              <a:t>See that there are significant weaknesses</a:t>
            </a:r>
          </a:p>
          <a:p>
            <a:pPr lvl="2"/>
            <a:r>
              <a:rPr lang="en-CA" dirty="0" smtClean="0"/>
              <a:t>Fixed size</a:t>
            </a:r>
          </a:p>
          <a:p>
            <a:pPr lvl="2"/>
            <a:r>
              <a:rPr lang="en-CA" dirty="0" smtClean="0"/>
              <a:t>Expensive to move many entries</a:t>
            </a:r>
          </a:p>
          <a:p>
            <a:pPr lvl="2"/>
            <a:r>
              <a:rPr lang="en-CA" dirty="0" smtClean="0"/>
              <a:t>Same type</a:t>
            </a:r>
          </a:p>
          <a:p>
            <a:pPr lvl="1"/>
            <a:r>
              <a:rPr lang="en-CA" dirty="0" smtClean="0"/>
              <a:t>Understand that there must be other approaches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condition is true, so we execute the loop</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79221539"/>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2</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639376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We update the two local variables:</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smtClean="0">
                <a:solidFill>
                  <a:srgbClr val="FF0000"/>
                </a:solidFill>
                <a:latin typeface="Consolas" panose="020B0609020204030204" pitchFamily="49" charset="0"/>
                <a:cs typeface="Consolas" panose="020B0609020204030204" pitchFamily="49" charset="0"/>
              </a:rPr>
              <a:t>&gt;</a:t>
            </a:r>
            <a:r>
              <a:rPr lang="en-US" sz="1600" b="1" dirty="0" err="1" smtClean="0">
                <a:solidFill>
                  <a:srgbClr val="FF0000"/>
                </a:solidFill>
                <a:latin typeface="Consolas" panose="020B0609020204030204" pitchFamily="49" charset="0"/>
                <a:cs typeface="Consolas" panose="020B0609020204030204" pitchFamily="49" charset="0"/>
              </a:rPr>
              <a:t>p_next_node</a:t>
            </a:r>
            <a:r>
              <a:rPr lang="en-US" sz="1600" b="1" dirty="0" smtClean="0">
                <a:solidFill>
                  <a:srgbClr val="FF0000"/>
                </a:solidFill>
                <a:latin typeface="Consolas" panose="020B0609020204030204" pitchFamily="49" charset="0"/>
                <a:cs typeface="Consolas" panose="020B0609020204030204" pitchFamily="49" charset="0"/>
              </a:rPr>
              <a:t>_;</a:t>
            </a:r>
          </a:p>
          <a:p>
            <a:pPr marL="800100" lvl="2"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num_nodes</a:t>
            </a:r>
            <a:r>
              <a:rPr lang="en-US"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03637654"/>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3</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0x000000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117153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condition is false, so we are finished and we have the size</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48713985"/>
              </p:ext>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3</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0x000000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
        <p:nvSpPr>
          <p:cNvPr id="4" name="Oval 3"/>
          <p:cNvSpPr/>
          <p:nvPr/>
        </p:nvSpPr>
        <p:spPr>
          <a:xfrm>
            <a:off x="4227872" y="5733256"/>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030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We update the two local variables:</a:t>
            </a:r>
            <a:endParaRPr lang="en-CA" dirty="0"/>
          </a:p>
          <a:p>
            <a:pPr marL="800100" lvl="2" indent="0">
              <a:buNone/>
            </a:pPr>
            <a:r>
              <a:rPr lang="en-US" sz="1600" dirty="0" smtClean="0">
                <a:latin typeface="Consolas" panose="020B0609020204030204" pitchFamily="49" charset="0"/>
                <a:cs typeface="Consolas" panose="020B0609020204030204" pitchFamily="49" charset="0"/>
              </a:rPr>
              <a:t>Node </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unsigned int </a:t>
            </a:r>
            <a:r>
              <a:rPr lang="en-US" sz="1600" dirty="0" err="1" smtClean="0">
                <a:latin typeface="Consolas" panose="020B0609020204030204" pitchFamily="49" charset="0"/>
                <a:cs typeface="Consolas" panose="020B0609020204030204" pitchFamily="49" charset="0"/>
              </a:rPr>
              <a:t>num_nodes</a:t>
            </a:r>
            <a:r>
              <a:rPr lang="en-US" sz="1600" dirty="0" smtClean="0">
                <a:latin typeface="Consolas" panose="020B0609020204030204" pitchFamily="49" charset="0"/>
                <a:cs typeface="Consolas" panose="020B0609020204030204" pitchFamily="49" charset="0"/>
              </a:rPr>
              <a:t>{0};</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while (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p_node</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smtClean="0">
                <a:solidFill>
                  <a:srgbClr val="FF0000"/>
                </a:solidFill>
                <a:latin typeface="Consolas" panose="020B0609020204030204" pitchFamily="49" charset="0"/>
                <a:cs typeface="Consolas" panose="020B0609020204030204" pitchFamily="49" charset="0"/>
              </a:rPr>
              <a:t>&gt;</a:t>
            </a:r>
            <a:r>
              <a:rPr lang="en-US" sz="1600" b="1" dirty="0" err="1" smtClean="0">
                <a:solidFill>
                  <a:srgbClr val="FF0000"/>
                </a:solidFill>
                <a:latin typeface="Consolas" panose="020B0609020204030204" pitchFamily="49" charset="0"/>
                <a:cs typeface="Consolas" panose="020B0609020204030204" pitchFamily="49" charset="0"/>
              </a:rPr>
              <a:t>p_next_node</a:t>
            </a:r>
            <a:r>
              <a:rPr lang="en-US" sz="1600" b="1" dirty="0" smtClean="0">
                <a:solidFill>
                  <a:srgbClr val="FF0000"/>
                </a:solidFill>
                <a:latin typeface="Consolas" panose="020B0609020204030204" pitchFamily="49" charset="0"/>
                <a:cs typeface="Consolas" panose="020B0609020204030204" pitchFamily="49" charset="0"/>
              </a:rPr>
              <a:t>_;</a:t>
            </a:r>
          </a:p>
          <a:p>
            <a:pPr marL="800100" lvl="2"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num_nodes</a:t>
            </a:r>
            <a:r>
              <a:rPr lang="en-US" sz="16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nvPr>
        </p:nvGraphicFramePr>
        <p:xfrm>
          <a:off x="2946648" y="5445224"/>
          <a:ext cx="3384376" cy="115824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1</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num_nodes</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31098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0x358df0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p_node</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358377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0x63d8d0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nvPr>
        </p:nvGraphicFramePr>
        <p:xfrm>
          <a:off x="5508104" y="198884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nvPr>
        </p:nvGraphicFramePr>
        <p:xfrm>
          <a:off x="625923" y="4437112"/>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9" name="Table 8"/>
          <p:cNvGraphicFramePr>
            <a:graphicFrameLocks noGrp="1"/>
          </p:cNvGraphicFramePr>
          <p:nvPr>
            <p:extLst/>
          </p:nvPr>
        </p:nvGraphicFramePr>
        <p:xfrm>
          <a:off x="5327030" y="4388803"/>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1081182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the first node</a:t>
            </a:r>
            <a:endParaRPr lang="en-CA" dirty="0"/>
          </a:p>
        </p:txBody>
      </p:sp>
      <p:sp>
        <p:nvSpPr>
          <p:cNvPr id="3" name="Content Placeholder 2"/>
          <p:cNvSpPr>
            <a:spLocks noGrp="1"/>
          </p:cNvSpPr>
          <p:nvPr>
            <p:ph idx="1"/>
          </p:nvPr>
        </p:nvSpPr>
        <p:spPr/>
        <p:txBody>
          <a:bodyPr/>
          <a:lstStyle/>
          <a:p>
            <a:r>
              <a:rPr lang="en-CA" dirty="0" smtClean="0"/>
              <a:t>How do we remove the first node from the linked list?</a:t>
            </a:r>
          </a:p>
          <a:p>
            <a:pPr lvl="1"/>
            <a:r>
              <a:rPr lang="en-US" dirty="0" smtClean="0"/>
              <a:t>What’s wrong with</a:t>
            </a:r>
          </a:p>
          <a:p>
            <a:pPr marL="457200" lvl="1" indent="0">
              <a:buNone/>
            </a:pPr>
            <a:r>
              <a:rPr lang="en-US" sz="1800" dirty="0"/>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p_list_head</a:t>
            </a:r>
            <a:r>
              <a:rPr lang="en-US" sz="1600" dirty="0" smtClean="0">
                <a:latin typeface="Consolas" panose="020B0609020204030204" pitchFamily="49" charset="0"/>
              </a:rPr>
              <a:t>-&gt;</a:t>
            </a:r>
            <a:r>
              <a:rPr lang="en-US" sz="1600" dirty="0" err="1" smtClean="0">
                <a:latin typeface="Consolas" panose="020B0609020204030204" pitchFamily="49" charset="0"/>
              </a:rPr>
              <a:t>p_next_node</a:t>
            </a:r>
            <a:r>
              <a:rPr lang="en-US" sz="1600" dirty="0" smtClean="0">
                <a:latin typeface="Consolas" panose="020B0609020204030204" pitchFamily="49" charset="0"/>
              </a:rPr>
              <a:t>_;</a:t>
            </a:r>
            <a:endParaRPr lang="en-CA"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3058750250"/>
              </p:ext>
            </p:extLst>
          </p:nvPr>
        </p:nvGraphicFramePr>
        <p:xfrm>
          <a:off x="755576" y="530120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7912842"/>
              </p:ext>
            </p:extLst>
          </p:nvPr>
        </p:nvGraphicFramePr>
        <p:xfrm>
          <a:off x="4572000" y="278092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11481589"/>
              </p:ext>
            </p:extLst>
          </p:nvPr>
        </p:nvGraphicFramePr>
        <p:xfrm>
          <a:off x="899592" y="306896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97362370"/>
              </p:ext>
            </p:extLst>
          </p:nvPr>
        </p:nvGraphicFramePr>
        <p:xfrm>
          <a:off x="4283968" y="478798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
        <p:nvSpPr>
          <p:cNvPr id="4" name="TextBox 3"/>
          <p:cNvSpPr txBox="1"/>
          <p:nvPr/>
        </p:nvSpPr>
        <p:spPr>
          <a:xfrm>
            <a:off x="6804248" y="2258414"/>
            <a:ext cx="1754006" cy="400110"/>
          </a:xfrm>
          <a:prstGeom prst="rect">
            <a:avLst/>
          </a:prstGeom>
          <a:noFill/>
        </p:spPr>
        <p:txBody>
          <a:bodyPr wrap="none" rtlCol="0">
            <a:spAutoFit/>
          </a:bodyPr>
          <a:lstStyle/>
          <a:p>
            <a:r>
              <a:rPr lang="en-US" sz="2000" dirty="0" smtClean="0">
                <a:solidFill>
                  <a:srgbClr val="FF0000"/>
                </a:solidFill>
                <a:latin typeface="Georgia" panose="02040502050405020303" pitchFamily="18" charset="0"/>
              </a:rPr>
              <a:t>Memory leak!</a:t>
            </a:r>
            <a:endParaRPr lang="en-CA" sz="2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4562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the first node</a:t>
            </a:r>
            <a:endParaRPr lang="en-CA" dirty="0"/>
          </a:p>
        </p:txBody>
      </p:sp>
      <p:sp>
        <p:nvSpPr>
          <p:cNvPr id="3" name="Content Placeholder 2"/>
          <p:cNvSpPr>
            <a:spLocks noGrp="1"/>
          </p:cNvSpPr>
          <p:nvPr>
            <p:ph idx="1"/>
          </p:nvPr>
        </p:nvSpPr>
        <p:spPr/>
        <p:txBody>
          <a:bodyPr/>
          <a:lstStyle/>
          <a:p>
            <a:r>
              <a:rPr lang="en-US" dirty="0" smtClean="0"/>
              <a:t>We must delete the node to avoid a memory leak, so how about:</a:t>
            </a:r>
            <a:endParaRPr lang="en-CA" dirty="0" smtClean="0"/>
          </a:p>
          <a:p>
            <a:pPr marL="457200" lvl="1" indent="0">
              <a:buNone/>
            </a:pPr>
            <a:r>
              <a:rPr lang="en-US" sz="1600" dirty="0" smtClean="0">
                <a:latin typeface="Consolas" panose="020B0609020204030204" pitchFamily="49" charset="0"/>
              </a:rPr>
              <a:t>	delete </a:t>
            </a:r>
            <a:r>
              <a:rPr lang="en-US" sz="1600" dirty="0" err="1" smtClean="0">
                <a:latin typeface="Consolas" panose="020B0609020204030204" pitchFamily="49" charset="0"/>
              </a:rPr>
              <a:t>p_list_head</a:t>
            </a:r>
            <a:r>
              <a:rPr lang="en-US" sz="1600" dirty="0" smtClean="0">
                <a:latin typeface="Consolas" panose="020B0609020204030204" pitchFamily="49" charset="0"/>
              </a:rPr>
              <a:t>;</a:t>
            </a:r>
          </a:p>
          <a:p>
            <a:pPr marL="457200" lvl="1" indent="0">
              <a:buNone/>
            </a:pPr>
            <a:r>
              <a:rPr lang="en-US" sz="1600" dirty="0" smtClean="0">
                <a:latin typeface="Consolas" panose="020B0609020204030204" pitchFamily="49" charset="0"/>
              </a:rPr>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p_list_head</a:t>
            </a:r>
            <a:r>
              <a:rPr lang="en-US" sz="1600" dirty="0" smtClean="0">
                <a:latin typeface="Consolas" panose="020B0609020204030204" pitchFamily="49" charset="0"/>
              </a:rPr>
              <a:t>-&gt;</a:t>
            </a:r>
            <a:r>
              <a:rPr lang="en-US" sz="1600" dirty="0" err="1" smtClean="0">
                <a:latin typeface="Consolas" panose="020B0609020204030204" pitchFamily="49" charset="0"/>
              </a:rPr>
              <a:t>p_next_node</a:t>
            </a:r>
            <a:r>
              <a:rPr lang="en-US" sz="1600" dirty="0" smtClean="0">
                <a:latin typeface="Consolas" panose="020B0609020204030204" pitchFamily="49" charset="0"/>
              </a:rPr>
              <a:t>_;</a:t>
            </a:r>
            <a:endParaRPr lang="en-CA"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2816424322"/>
              </p:ext>
            </p:extLst>
          </p:nvPr>
        </p:nvGraphicFramePr>
        <p:xfrm>
          <a:off x="755576" y="530120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0x63d8d0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7912842"/>
              </p:ext>
            </p:extLst>
          </p:nvPr>
        </p:nvGraphicFramePr>
        <p:xfrm>
          <a:off x="4572000" y="278092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59292139"/>
              </p:ext>
            </p:extLst>
          </p:nvPr>
        </p:nvGraphicFramePr>
        <p:xfrm>
          <a:off x="899592" y="306896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97362370"/>
              </p:ext>
            </p:extLst>
          </p:nvPr>
        </p:nvGraphicFramePr>
        <p:xfrm>
          <a:off x="4283968" y="478798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
        <p:nvSpPr>
          <p:cNvPr id="9" name="TextBox 8"/>
          <p:cNvSpPr txBox="1"/>
          <p:nvPr/>
        </p:nvSpPr>
        <p:spPr>
          <a:xfrm>
            <a:off x="6804248" y="2258414"/>
            <a:ext cx="2196435" cy="400110"/>
          </a:xfrm>
          <a:prstGeom prst="rect">
            <a:avLst/>
          </a:prstGeom>
          <a:noFill/>
        </p:spPr>
        <p:txBody>
          <a:bodyPr wrap="none" rtlCol="0">
            <a:spAutoFit/>
          </a:bodyPr>
          <a:lstStyle/>
          <a:p>
            <a:r>
              <a:rPr lang="en-US" sz="2000" dirty="0" smtClean="0">
                <a:solidFill>
                  <a:srgbClr val="FF0000"/>
                </a:solidFill>
                <a:latin typeface="Georgia" panose="02040502050405020303" pitchFamily="18" charset="0"/>
              </a:rPr>
              <a:t>Dangling pointer!</a:t>
            </a:r>
            <a:endParaRPr lang="en-CA" sz="2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7755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the first node</a:t>
            </a:r>
            <a:endParaRPr lang="en-CA" dirty="0"/>
          </a:p>
        </p:txBody>
      </p:sp>
      <p:sp>
        <p:nvSpPr>
          <p:cNvPr id="3" name="Content Placeholder 2"/>
          <p:cNvSpPr>
            <a:spLocks noGrp="1"/>
          </p:cNvSpPr>
          <p:nvPr>
            <p:ph idx="1"/>
          </p:nvPr>
        </p:nvSpPr>
        <p:spPr/>
        <p:txBody>
          <a:bodyPr/>
          <a:lstStyle/>
          <a:p>
            <a:r>
              <a:rPr lang="en-US" dirty="0" smtClean="0"/>
              <a:t>Save the current head, delete the first node, and then update</a:t>
            </a:r>
            <a:endParaRPr lang="en-CA" dirty="0" smtClean="0"/>
          </a:p>
          <a:p>
            <a:pPr marL="457200" lvl="1" indent="0">
              <a:buNone/>
            </a:pPr>
            <a:r>
              <a:rPr lang="en-US" sz="1600" dirty="0" smtClean="0">
                <a:latin typeface="Consolas" panose="020B0609020204030204" pitchFamily="49" charset="0"/>
              </a:rPr>
              <a:t>	Node* </a:t>
            </a:r>
            <a:r>
              <a:rPr lang="en-US" sz="1600" dirty="0" err="1" smtClean="0">
                <a:latin typeface="Consolas" panose="020B0609020204030204" pitchFamily="49" charset="0"/>
              </a:rPr>
              <a:t>p_new_head</a:t>
            </a:r>
            <a:r>
              <a:rPr lang="en-US" sz="1600" dirty="0" smtClean="0">
                <a:latin typeface="Consolas" panose="020B0609020204030204" pitchFamily="49" charset="0"/>
              </a:rPr>
              <a:t>{</a:t>
            </a:r>
            <a:r>
              <a:rPr lang="en-US" sz="1600" dirty="0" err="1" smtClean="0">
                <a:latin typeface="Consolas" panose="020B0609020204030204" pitchFamily="49" charset="0"/>
              </a:rPr>
              <a:t>p_list_head</a:t>
            </a:r>
            <a:r>
              <a:rPr lang="en-US" sz="1600" dirty="0" smtClean="0">
                <a:latin typeface="Consolas" panose="020B0609020204030204" pitchFamily="49" charset="0"/>
              </a:rPr>
              <a:t>-&gt;</a:t>
            </a:r>
            <a:r>
              <a:rPr lang="en-US" sz="1600" dirty="0" err="1" smtClean="0">
                <a:latin typeface="Consolas" panose="020B0609020204030204" pitchFamily="49" charset="0"/>
              </a:rPr>
              <a:t>p_next_node</a:t>
            </a:r>
            <a:r>
              <a:rPr lang="en-US" sz="1600" dirty="0" smtClean="0">
                <a:latin typeface="Consolas" panose="020B0609020204030204" pitchFamily="49" charset="0"/>
              </a:rPr>
              <a:t>_};</a:t>
            </a:r>
          </a:p>
          <a:p>
            <a:pPr marL="457200" lvl="1" indent="0">
              <a:buNone/>
            </a:pPr>
            <a:r>
              <a:rPr lang="en-US" sz="1600" dirty="0" smtClean="0">
                <a:latin typeface="Consolas" panose="020B0609020204030204" pitchFamily="49" charset="0"/>
              </a:rPr>
              <a:t>	delete </a:t>
            </a:r>
            <a:r>
              <a:rPr lang="en-US" sz="1600" dirty="0" err="1" smtClean="0">
                <a:latin typeface="Consolas" panose="020B0609020204030204" pitchFamily="49" charset="0"/>
              </a:rPr>
              <a:t>p_list_head</a:t>
            </a:r>
            <a:r>
              <a:rPr lang="en-US" sz="1600" dirty="0" smtClean="0">
                <a:latin typeface="Consolas" panose="020B0609020204030204" pitchFamily="49" charset="0"/>
              </a:rPr>
              <a:t>;</a:t>
            </a:r>
          </a:p>
          <a:p>
            <a:pPr marL="457200" lvl="1" indent="0">
              <a:buNone/>
            </a:pPr>
            <a:r>
              <a:rPr lang="en-US" sz="1600" dirty="0" smtClean="0">
                <a:latin typeface="Consolas" panose="020B0609020204030204" pitchFamily="49" charset="0"/>
              </a:rPr>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p_new_head</a:t>
            </a:r>
            <a:r>
              <a:rPr lang="en-US" sz="1600" dirty="0" smtClean="0">
                <a:latin typeface="Consolas" panose="020B0609020204030204" pitchFamily="49" charset="0"/>
              </a:rPr>
              <a:t>;</a:t>
            </a:r>
            <a:endParaRPr lang="en-CA"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1579717325"/>
              </p:ext>
            </p:extLst>
          </p:nvPr>
        </p:nvGraphicFramePr>
        <p:xfrm>
          <a:off x="755576" y="5014848"/>
          <a:ext cx="3384376"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p_new_head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0x63d8d0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496115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7912842"/>
              </p:ext>
            </p:extLst>
          </p:nvPr>
        </p:nvGraphicFramePr>
        <p:xfrm>
          <a:off x="4572000" y="278092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66707355"/>
              </p:ext>
            </p:extLst>
          </p:nvPr>
        </p:nvGraphicFramePr>
        <p:xfrm>
          <a:off x="899592" y="306896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97362370"/>
              </p:ext>
            </p:extLst>
          </p:nvPr>
        </p:nvGraphicFramePr>
        <p:xfrm>
          <a:off x="4283968" y="478798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767634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the first node</a:t>
            </a:r>
            <a:endParaRPr lang="en-CA" dirty="0"/>
          </a:p>
        </p:txBody>
      </p:sp>
      <p:sp>
        <p:nvSpPr>
          <p:cNvPr id="3" name="Content Placeholder 2"/>
          <p:cNvSpPr>
            <a:spLocks noGrp="1"/>
          </p:cNvSpPr>
          <p:nvPr>
            <p:ph idx="1"/>
          </p:nvPr>
        </p:nvSpPr>
        <p:spPr/>
        <p:txBody>
          <a:bodyPr/>
          <a:lstStyle/>
          <a:p>
            <a:r>
              <a:rPr lang="en-US" dirty="0" smtClean="0"/>
              <a:t>Save the current head, delete the first node, and then update</a:t>
            </a:r>
            <a:endParaRPr lang="en-CA" dirty="0" smtClean="0"/>
          </a:p>
          <a:p>
            <a:pPr marL="457200" lvl="1" indent="0">
              <a:buNone/>
            </a:pPr>
            <a:r>
              <a:rPr lang="en-US" sz="1600" dirty="0" smtClean="0">
                <a:latin typeface="Consolas" panose="020B0609020204030204" pitchFamily="49" charset="0"/>
              </a:rPr>
              <a:t>	</a:t>
            </a:r>
            <a:r>
              <a:rPr lang="en-US" sz="1600" dirty="0" smtClean="0">
                <a:solidFill>
                  <a:srgbClr val="FF0000"/>
                </a:solidFill>
                <a:latin typeface="Consolas" panose="020B0609020204030204" pitchFamily="49" charset="0"/>
              </a:rPr>
              <a:t>Node* </a:t>
            </a:r>
            <a:r>
              <a:rPr lang="en-US" sz="1600" dirty="0" err="1" smtClean="0">
                <a:solidFill>
                  <a:srgbClr val="FF0000"/>
                </a:solidFill>
                <a:latin typeface="Consolas" panose="020B0609020204030204" pitchFamily="49" charset="0"/>
              </a:rPr>
              <a:t>p_new_head</a:t>
            </a:r>
            <a:r>
              <a:rPr lang="en-US" sz="1600" dirty="0" smtClean="0">
                <a:solidFill>
                  <a:srgbClr val="FF0000"/>
                </a:solidFill>
                <a:latin typeface="Consolas" panose="020B0609020204030204" pitchFamily="49" charset="0"/>
              </a:rPr>
              <a:t>{</a:t>
            </a:r>
            <a:r>
              <a:rPr lang="en-US" sz="1600" dirty="0" err="1" smtClean="0">
                <a:solidFill>
                  <a:srgbClr val="FF0000"/>
                </a:solidFill>
                <a:latin typeface="Consolas" panose="020B0609020204030204" pitchFamily="49" charset="0"/>
              </a:rPr>
              <a:t>p_list_head</a:t>
            </a:r>
            <a:r>
              <a:rPr lang="en-US" sz="1600" dirty="0" smtClean="0">
                <a:solidFill>
                  <a:srgbClr val="FF0000"/>
                </a:solidFill>
                <a:latin typeface="Consolas" panose="020B0609020204030204" pitchFamily="49" charset="0"/>
              </a:rPr>
              <a:t>-&gt;</a:t>
            </a:r>
            <a:r>
              <a:rPr lang="en-US" sz="1600" dirty="0" err="1" smtClean="0">
                <a:solidFill>
                  <a:srgbClr val="FF0000"/>
                </a:solidFill>
                <a:latin typeface="Consolas" panose="020B0609020204030204" pitchFamily="49" charset="0"/>
              </a:rPr>
              <a:t>p_next_node</a:t>
            </a:r>
            <a:r>
              <a:rPr lang="en-US" sz="1600" dirty="0" smtClean="0">
                <a:solidFill>
                  <a:srgbClr val="FF0000"/>
                </a:solidFill>
                <a:latin typeface="Consolas" panose="020B0609020204030204" pitchFamily="49" charset="0"/>
              </a:rPr>
              <a:t>_};</a:t>
            </a:r>
          </a:p>
          <a:p>
            <a:pPr marL="457200" lvl="1" indent="0">
              <a:buNone/>
            </a:pPr>
            <a:r>
              <a:rPr lang="en-US" sz="1600" dirty="0" smtClean="0">
                <a:latin typeface="Consolas" panose="020B0609020204030204" pitchFamily="49" charset="0"/>
              </a:rPr>
              <a:t>	delete </a:t>
            </a:r>
            <a:r>
              <a:rPr lang="en-US" sz="1600" dirty="0" err="1" smtClean="0">
                <a:latin typeface="Consolas" panose="020B0609020204030204" pitchFamily="49" charset="0"/>
              </a:rPr>
              <a:t>p_list_head</a:t>
            </a:r>
            <a:r>
              <a:rPr lang="en-US" sz="1600" dirty="0" smtClean="0">
                <a:latin typeface="Consolas" panose="020B0609020204030204" pitchFamily="49" charset="0"/>
              </a:rPr>
              <a:t>;</a:t>
            </a:r>
          </a:p>
          <a:p>
            <a:pPr marL="457200" lvl="1" indent="0">
              <a:buNone/>
            </a:pPr>
            <a:r>
              <a:rPr lang="en-US" sz="1600" dirty="0" smtClean="0">
                <a:latin typeface="Consolas" panose="020B0609020204030204" pitchFamily="49" charset="0"/>
              </a:rPr>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p_new_head</a:t>
            </a:r>
            <a:r>
              <a:rPr lang="en-US" sz="1600" dirty="0" smtClean="0">
                <a:latin typeface="Consolas" panose="020B0609020204030204" pitchFamily="49" charset="0"/>
              </a:rPr>
              <a:t>;</a:t>
            </a:r>
            <a:endParaRPr lang="en-CA"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898958699"/>
              </p:ext>
            </p:extLst>
          </p:nvPr>
        </p:nvGraphicFramePr>
        <p:xfrm>
          <a:off x="755576" y="5014848"/>
          <a:ext cx="3384376"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p_new_head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0x63d8d0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496115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7912842"/>
              </p:ext>
            </p:extLst>
          </p:nvPr>
        </p:nvGraphicFramePr>
        <p:xfrm>
          <a:off x="4572000" y="278092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27094661"/>
              </p:ext>
            </p:extLst>
          </p:nvPr>
        </p:nvGraphicFramePr>
        <p:xfrm>
          <a:off x="899592" y="306896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97362370"/>
              </p:ext>
            </p:extLst>
          </p:nvPr>
        </p:nvGraphicFramePr>
        <p:xfrm>
          <a:off x="4283968" y="478798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1.3</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3109741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the first node</a:t>
            </a:r>
            <a:endParaRPr lang="en-CA" dirty="0"/>
          </a:p>
        </p:txBody>
      </p:sp>
      <p:sp>
        <p:nvSpPr>
          <p:cNvPr id="3" name="Content Placeholder 2"/>
          <p:cNvSpPr>
            <a:spLocks noGrp="1"/>
          </p:cNvSpPr>
          <p:nvPr>
            <p:ph idx="1"/>
          </p:nvPr>
        </p:nvSpPr>
        <p:spPr/>
        <p:txBody>
          <a:bodyPr/>
          <a:lstStyle/>
          <a:p>
            <a:r>
              <a:rPr lang="en-US" dirty="0" smtClean="0"/>
              <a:t>Save the current head, delete the first node, and then update</a:t>
            </a:r>
            <a:endParaRPr lang="en-CA" dirty="0" smtClean="0"/>
          </a:p>
          <a:p>
            <a:pPr marL="457200" lvl="1" indent="0">
              <a:buNone/>
            </a:pPr>
            <a:r>
              <a:rPr lang="en-US" sz="1600" dirty="0" smtClean="0">
                <a:latin typeface="Consolas" panose="020B0609020204030204" pitchFamily="49" charset="0"/>
              </a:rPr>
              <a:t>	Node* </a:t>
            </a:r>
            <a:r>
              <a:rPr lang="en-US" sz="1600" dirty="0" err="1" smtClean="0">
                <a:latin typeface="Consolas" panose="020B0609020204030204" pitchFamily="49" charset="0"/>
              </a:rPr>
              <a:t>p_new_head</a:t>
            </a:r>
            <a:r>
              <a:rPr lang="en-US" sz="1600" dirty="0" smtClean="0">
                <a:latin typeface="Consolas" panose="020B0609020204030204" pitchFamily="49" charset="0"/>
              </a:rPr>
              <a:t>{</a:t>
            </a:r>
            <a:r>
              <a:rPr lang="en-US" sz="1600" dirty="0" err="1" smtClean="0">
                <a:latin typeface="Consolas" panose="020B0609020204030204" pitchFamily="49" charset="0"/>
              </a:rPr>
              <a:t>p_list_head</a:t>
            </a:r>
            <a:r>
              <a:rPr lang="en-US" sz="1600" dirty="0" smtClean="0">
                <a:latin typeface="Consolas" panose="020B0609020204030204" pitchFamily="49" charset="0"/>
              </a:rPr>
              <a:t>-&gt;</a:t>
            </a:r>
            <a:r>
              <a:rPr lang="en-US" sz="1600" dirty="0" err="1" smtClean="0">
                <a:latin typeface="Consolas" panose="020B0609020204030204" pitchFamily="49" charset="0"/>
              </a:rPr>
              <a:t>p_next_node</a:t>
            </a:r>
            <a:r>
              <a:rPr lang="en-US" sz="1600" dirty="0" smtClean="0">
                <a:latin typeface="Consolas" panose="020B0609020204030204" pitchFamily="49" charset="0"/>
              </a:rPr>
              <a:t>_};</a:t>
            </a:r>
          </a:p>
          <a:p>
            <a:pPr marL="457200" lvl="1" indent="0">
              <a:buNone/>
            </a:pPr>
            <a:r>
              <a:rPr lang="en-US" sz="1600" dirty="0" smtClean="0">
                <a:solidFill>
                  <a:srgbClr val="FF0000"/>
                </a:solidFill>
                <a:latin typeface="Consolas" panose="020B0609020204030204" pitchFamily="49" charset="0"/>
              </a:rPr>
              <a:t>	delete </a:t>
            </a:r>
            <a:r>
              <a:rPr lang="en-US" sz="1600" dirty="0" err="1" smtClean="0">
                <a:solidFill>
                  <a:srgbClr val="FF0000"/>
                </a:solidFill>
                <a:latin typeface="Consolas" panose="020B0609020204030204" pitchFamily="49" charset="0"/>
              </a:rPr>
              <a:t>p_list_head</a:t>
            </a:r>
            <a:r>
              <a:rPr lang="en-US" sz="1600" dirty="0" smtClean="0">
                <a:solidFill>
                  <a:srgbClr val="FF0000"/>
                </a:solidFill>
                <a:latin typeface="Consolas" panose="020B0609020204030204" pitchFamily="49" charset="0"/>
              </a:rPr>
              <a:t>;</a:t>
            </a:r>
          </a:p>
          <a:p>
            <a:pPr marL="457200" lvl="1" indent="0">
              <a:buNone/>
            </a:pPr>
            <a:r>
              <a:rPr lang="en-US" sz="1600" dirty="0" smtClean="0">
                <a:latin typeface="Consolas" panose="020B0609020204030204" pitchFamily="49" charset="0"/>
              </a:rPr>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p_new_head</a:t>
            </a:r>
            <a:r>
              <a:rPr lang="en-US" sz="1600" dirty="0" smtClean="0">
                <a:latin typeface="Consolas" panose="020B0609020204030204" pitchFamily="49" charset="0"/>
              </a:rPr>
              <a:t>;</a:t>
            </a:r>
            <a:endParaRPr lang="en-CA"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768937896"/>
              </p:ext>
            </p:extLst>
          </p:nvPr>
        </p:nvGraphicFramePr>
        <p:xfrm>
          <a:off x="755576" y="5014848"/>
          <a:ext cx="3384376"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p_new_head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0x63d8d0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496115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7912842"/>
              </p:ext>
            </p:extLst>
          </p:nvPr>
        </p:nvGraphicFramePr>
        <p:xfrm>
          <a:off x="4572000" y="278092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85808328"/>
              </p:ext>
            </p:extLst>
          </p:nvPr>
        </p:nvGraphicFramePr>
        <p:xfrm>
          <a:off x="899592" y="306896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7657892"/>
              </p:ext>
            </p:extLst>
          </p:nvPr>
        </p:nvGraphicFramePr>
        <p:xfrm>
          <a:off x="4283968" y="478798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solidFill>
                            <a:schemeClr val="bg1">
                              <a:lumMod val="75000"/>
                            </a:schemeClr>
                          </a:solidFill>
                          <a:latin typeface="Consolas" panose="020B0609020204030204" pitchFamily="49" charset="0"/>
                        </a:rPr>
                        <a:t>⋮</a:t>
                      </a:r>
                      <a:endParaRPr lang="en-CA" sz="1300" dirty="0">
                        <a:solidFill>
                          <a:schemeClr val="bg1">
                            <a:lumMod val="75000"/>
                          </a:schemeClr>
                        </a:solidFill>
                        <a:latin typeface="Consolas" panose="020B0609020204030204" pitchFamily="49" charset="0"/>
                      </a:endParaRPr>
                    </a:p>
                  </a:txBody>
                  <a:tcPr>
                    <a:lnB w="12700" cap="flat" cmpd="sng" algn="ctr">
                      <a:solidFill>
                        <a:schemeClr val="bg1">
                          <a:lumMod val="75000"/>
                        </a:schemeClr>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1.3</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0x358df0</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solidFill>
                            <a:schemeClr val="bg1">
                              <a:lumMod val="75000"/>
                            </a:schemeClr>
                          </a:solidFill>
                          <a:latin typeface="Consolas" panose="020B0609020204030204" pitchFamily="49" charset="0"/>
                        </a:rPr>
                        <a:t>⋮</a:t>
                      </a:r>
                    </a:p>
                  </a:txBody>
                  <a:tcPr>
                    <a:lnT w="12700" cap="flat" cmpd="sng" algn="ctr">
                      <a:solidFill>
                        <a:schemeClr val="bg1">
                          <a:lumMod val="75000"/>
                        </a:schemeClr>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130396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the first node</a:t>
            </a:r>
            <a:endParaRPr lang="en-CA" dirty="0"/>
          </a:p>
        </p:txBody>
      </p:sp>
      <p:sp>
        <p:nvSpPr>
          <p:cNvPr id="3" name="Content Placeholder 2"/>
          <p:cNvSpPr>
            <a:spLocks noGrp="1"/>
          </p:cNvSpPr>
          <p:nvPr>
            <p:ph idx="1"/>
          </p:nvPr>
        </p:nvSpPr>
        <p:spPr/>
        <p:txBody>
          <a:bodyPr/>
          <a:lstStyle/>
          <a:p>
            <a:r>
              <a:rPr lang="en-US" dirty="0" smtClean="0"/>
              <a:t>Save the current head, delete the first node, and then update</a:t>
            </a:r>
            <a:endParaRPr lang="en-CA" dirty="0" smtClean="0"/>
          </a:p>
          <a:p>
            <a:pPr marL="457200" lvl="1" indent="0">
              <a:buNone/>
            </a:pPr>
            <a:r>
              <a:rPr lang="en-US" sz="1600" dirty="0" smtClean="0">
                <a:latin typeface="Consolas" panose="020B0609020204030204" pitchFamily="49" charset="0"/>
              </a:rPr>
              <a:t>	Node* </a:t>
            </a:r>
            <a:r>
              <a:rPr lang="en-US" sz="1600" dirty="0" err="1" smtClean="0">
                <a:latin typeface="Consolas" panose="020B0609020204030204" pitchFamily="49" charset="0"/>
              </a:rPr>
              <a:t>p_new_head</a:t>
            </a:r>
            <a:r>
              <a:rPr lang="en-US" sz="1600" dirty="0" smtClean="0">
                <a:latin typeface="Consolas" panose="020B0609020204030204" pitchFamily="49" charset="0"/>
              </a:rPr>
              <a:t>{</a:t>
            </a:r>
            <a:r>
              <a:rPr lang="en-US" sz="1600" dirty="0" err="1" smtClean="0">
                <a:latin typeface="Consolas" panose="020B0609020204030204" pitchFamily="49" charset="0"/>
              </a:rPr>
              <a:t>p_list_head</a:t>
            </a:r>
            <a:r>
              <a:rPr lang="en-US" sz="1600" dirty="0" smtClean="0">
                <a:latin typeface="Consolas" panose="020B0609020204030204" pitchFamily="49" charset="0"/>
              </a:rPr>
              <a:t>-&gt;</a:t>
            </a:r>
            <a:r>
              <a:rPr lang="en-US" sz="1600" dirty="0" err="1" smtClean="0">
                <a:latin typeface="Consolas" panose="020B0609020204030204" pitchFamily="49" charset="0"/>
              </a:rPr>
              <a:t>p_next_node</a:t>
            </a:r>
            <a:r>
              <a:rPr lang="en-US" sz="1600" dirty="0" smtClean="0">
                <a:latin typeface="Consolas" panose="020B0609020204030204" pitchFamily="49" charset="0"/>
              </a:rPr>
              <a:t>_};</a:t>
            </a:r>
          </a:p>
          <a:p>
            <a:pPr marL="457200" lvl="1" indent="0">
              <a:buNone/>
            </a:pPr>
            <a:r>
              <a:rPr lang="en-US" sz="1600" dirty="0" smtClean="0">
                <a:latin typeface="Consolas" panose="020B0609020204030204" pitchFamily="49" charset="0"/>
              </a:rPr>
              <a:t>	delete </a:t>
            </a:r>
            <a:r>
              <a:rPr lang="en-US" sz="1600" dirty="0" err="1" smtClean="0">
                <a:latin typeface="Consolas" panose="020B0609020204030204" pitchFamily="49" charset="0"/>
              </a:rPr>
              <a:t>p_list_head</a:t>
            </a:r>
            <a:r>
              <a:rPr lang="en-US" sz="1600" dirty="0" smtClean="0">
                <a:latin typeface="Consolas" panose="020B0609020204030204" pitchFamily="49" charset="0"/>
              </a:rPr>
              <a:t>;</a:t>
            </a:r>
          </a:p>
          <a:p>
            <a:pPr marL="457200" lvl="1" indent="0">
              <a:buNone/>
            </a:pPr>
            <a:r>
              <a:rPr lang="en-US" sz="1600" dirty="0" smtClean="0">
                <a:solidFill>
                  <a:srgbClr val="FF0000"/>
                </a:solidFill>
                <a:latin typeface="Consolas" panose="020B0609020204030204" pitchFamily="49" charset="0"/>
              </a:rPr>
              <a:t>	</a:t>
            </a:r>
            <a:r>
              <a:rPr lang="en-US" sz="1600" dirty="0" err="1" smtClean="0">
                <a:solidFill>
                  <a:srgbClr val="FF0000"/>
                </a:solidFill>
                <a:latin typeface="Consolas" panose="020B0609020204030204" pitchFamily="49" charset="0"/>
              </a:rPr>
              <a:t>p_list_head</a:t>
            </a:r>
            <a:r>
              <a:rPr lang="en-US" sz="1600" dirty="0" smtClean="0">
                <a:solidFill>
                  <a:srgbClr val="FF0000"/>
                </a:solidFill>
                <a:latin typeface="Consolas" panose="020B0609020204030204" pitchFamily="49" charset="0"/>
              </a:rPr>
              <a:t> = </a:t>
            </a:r>
            <a:r>
              <a:rPr lang="en-US" sz="1600" dirty="0" err="1" smtClean="0">
                <a:solidFill>
                  <a:srgbClr val="FF0000"/>
                </a:solidFill>
                <a:latin typeface="Consolas" panose="020B0609020204030204" pitchFamily="49" charset="0"/>
              </a:rPr>
              <a:t>p_new_head</a:t>
            </a:r>
            <a:r>
              <a:rPr lang="en-US" sz="1600" dirty="0" smtClean="0">
                <a:solidFill>
                  <a:srgbClr val="FF0000"/>
                </a:solidFill>
                <a:latin typeface="Consolas" panose="020B0609020204030204" pitchFamily="49" charset="0"/>
              </a:rPr>
              <a:t>;</a:t>
            </a:r>
            <a:endParaRPr lang="en-CA" sz="1600" dirty="0" smtClean="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46562386"/>
              </p:ext>
            </p:extLst>
          </p:nvPr>
        </p:nvGraphicFramePr>
        <p:xfrm>
          <a:off x="755576" y="5014848"/>
          <a:ext cx="3384376"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0x358df0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p_new_head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496115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7912842"/>
              </p:ext>
            </p:extLst>
          </p:nvPr>
        </p:nvGraphicFramePr>
        <p:xfrm>
          <a:off x="4572000" y="278092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0x1f2da0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70472403"/>
              </p:ext>
            </p:extLst>
          </p:nvPr>
        </p:nvGraphicFramePr>
        <p:xfrm>
          <a:off x="899592" y="306896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0x1f2da0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9.9</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7657892"/>
              </p:ext>
            </p:extLst>
          </p:nvPr>
        </p:nvGraphicFramePr>
        <p:xfrm>
          <a:off x="4283968" y="4787984"/>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solidFill>
                            <a:schemeClr val="bg1">
                              <a:lumMod val="75000"/>
                            </a:schemeClr>
                          </a:solidFill>
                          <a:latin typeface="Consolas" panose="020B0609020204030204" pitchFamily="49" charset="0"/>
                        </a:rPr>
                        <a:t>⋮</a:t>
                      </a:r>
                      <a:endParaRPr lang="en-CA" sz="1300" dirty="0">
                        <a:solidFill>
                          <a:schemeClr val="bg1">
                            <a:lumMod val="75000"/>
                          </a:schemeClr>
                        </a:solidFill>
                        <a:latin typeface="Consolas" panose="020B0609020204030204" pitchFamily="49" charset="0"/>
                      </a:endParaRPr>
                    </a:p>
                  </a:txBody>
                  <a:tcPr>
                    <a:lnB w="12700" cap="flat" cmpd="sng" algn="ctr">
                      <a:solidFill>
                        <a:schemeClr val="bg1">
                          <a:lumMod val="75000"/>
                        </a:schemeClr>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0x63d8d0</a:t>
                      </a:r>
                      <a:endParaRPr lang="en-CA" sz="1300" dirty="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1.3</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0x358df0</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algn="ct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solidFill>
                            <a:schemeClr val="bg1">
                              <a:lumMod val="75000"/>
                            </a:schemeClr>
                          </a:solidFill>
                          <a:latin typeface="Consolas" panose="020B0609020204030204" pitchFamily="49" charset="0"/>
                        </a:rPr>
                        <a:t>⋮</a:t>
                      </a:r>
                    </a:p>
                  </a:txBody>
                  <a:tcPr>
                    <a:lnT w="12700" cap="flat" cmpd="sng" algn="ctr">
                      <a:solidFill>
                        <a:schemeClr val="bg1">
                          <a:lumMod val="75000"/>
                        </a:schemeClr>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3818809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How do we solve the previous problem?</a:t>
            </a:r>
          </a:p>
          <a:p>
            <a:pPr lvl="1"/>
            <a:r>
              <a:rPr lang="en-CA" dirty="0" smtClean="0"/>
              <a:t>A linked list stored inside an array has fixed size…</a:t>
            </a:r>
          </a:p>
          <a:p>
            <a:pPr lvl="1"/>
            <a:endParaRPr lang="en-CA" dirty="0"/>
          </a:p>
          <a:p>
            <a:r>
              <a:rPr lang="en-CA" dirty="0" smtClean="0"/>
              <a:t>Solution:</a:t>
            </a:r>
          </a:p>
          <a:p>
            <a:pPr lvl="1"/>
            <a:r>
              <a:rPr lang="en-US" dirty="0" smtClean="0"/>
              <a:t>Ask the operating system for a new node</a:t>
            </a:r>
          </a:p>
          <a:p>
            <a:pPr lvl="1"/>
            <a:endParaRPr lang="en-US" dirty="0"/>
          </a:p>
          <a:p>
            <a:r>
              <a:rPr lang="en-US" dirty="0" smtClean="0"/>
              <a:t>How do we reference such a node?</a:t>
            </a:r>
          </a:p>
          <a:p>
            <a:pPr lvl="1"/>
            <a:r>
              <a:rPr lang="en-US" dirty="0" smtClean="0"/>
              <a:t>An address instead of an index…</a:t>
            </a:r>
            <a:endParaRPr lang="en-CA" dirty="0" smtClean="0"/>
          </a:p>
        </p:txBody>
      </p:sp>
    </p:spTree>
    <p:extLst>
      <p:ext uri="{BB962C8B-B14F-4D97-AF65-F5344CB8AC3E}">
        <p14:creationId xmlns:p14="http://schemas.microsoft.com/office/powerpoint/2010/main" val="1010817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How do we know if a linked list is empty?</a:t>
            </a:r>
          </a:p>
          <a:p>
            <a:pPr lvl="1"/>
            <a:r>
              <a:rPr lang="en-US" dirty="0" smtClean="0"/>
              <a:t>If the list head stores equals the null pointer:</a:t>
            </a:r>
          </a:p>
          <a:p>
            <a:pPr marL="857250" lvl="2" indent="0">
              <a:buNone/>
            </a:pPr>
            <a:r>
              <a:rPr lang="en-US" dirty="0" smtClean="0">
                <a:latin typeface="Consolas" panose="020B0609020204030204" pitchFamily="49" charset="0"/>
              </a:rPr>
              <a:t>bool </a:t>
            </a:r>
            <a:r>
              <a:rPr lang="en-US" dirty="0" err="1" smtClean="0">
                <a:latin typeface="Consolas" panose="020B0609020204030204" pitchFamily="49" charset="0"/>
              </a:rPr>
              <a:t>is_empty</a:t>
            </a:r>
            <a:r>
              <a:rPr lang="en-US" dirty="0" smtClean="0">
                <a:latin typeface="Consolas" panose="020B0609020204030204" pitchFamily="49" charset="0"/>
              </a:rPr>
              <a:t>( </a:t>
            </a:r>
            <a:r>
              <a:rPr lang="en-US" dirty="0">
                <a:latin typeface="Consolas" panose="020B0609020204030204" pitchFamily="49" charset="0"/>
              </a:rPr>
              <a:t>Node *</a:t>
            </a:r>
            <a:r>
              <a:rPr lang="en-US" dirty="0" err="1">
                <a:latin typeface="Consolas" panose="020B0609020204030204" pitchFamily="49" charset="0"/>
              </a:rPr>
              <a:t>p_list_head</a:t>
            </a:r>
            <a:r>
              <a:rPr lang="en-US" dirty="0">
                <a:latin typeface="Consolas" panose="020B0609020204030204" pitchFamily="49" charset="0"/>
              </a:rPr>
              <a:t> ) {</a:t>
            </a:r>
          </a:p>
          <a:p>
            <a:pPr marL="857250" lvl="2" indent="0">
              <a:buNone/>
            </a:pPr>
            <a:r>
              <a:rPr lang="en-US" dirty="0" smtClean="0">
                <a:latin typeface="Consolas" panose="020B0609020204030204" pitchFamily="49" charset="0"/>
              </a:rPr>
              <a:t>    return ( </a:t>
            </a:r>
            <a:r>
              <a:rPr lang="en-US" dirty="0" err="1" smtClean="0">
                <a:latin typeface="Consolas" panose="020B0609020204030204" pitchFamily="49" charset="0"/>
              </a:rPr>
              <a:t>p_list_head</a:t>
            </a:r>
            <a:r>
              <a:rPr lang="en-US" dirty="0" smtClean="0">
                <a:latin typeface="Consolas" panose="020B0609020204030204" pitchFamily="49" charset="0"/>
              </a:rPr>
              <a:t> == </a:t>
            </a:r>
            <a:r>
              <a:rPr lang="en-US" dirty="0" err="1" smtClean="0">
                <a:latin typeface="Consolas" panose="020B0609020204030204" pitchFamily="49" charset="0"/>
              </a:rPr>
              <a:t>nullptr</a:t>
            </a:r>
            <a:r>
              <a:rPr lang="en-US" dirty="0" smtClean="0">
                <a:latin typeface="Consolas" panose="020B0609020204030204" pitchFamily="49" charset="0"/>
              </a:rPr>
              <a:t> );</a:t>
            </a:r>
            <a:endParaRPr lang="en-US" dirty="0">
              <a:latin typeface="Consolas" panose="020B0609020204030204" pitchFamily="49" charset="0"/>
            </a:endParaRPr>
          </a:p>
          <a:p>
            <a:pPr marL="857250" lvl="2" indent="0">
              <a:buNone/>
            </a:pPr>
            <a:r>
              <a:rPr lang="en-US" dirty="0">
                <a:latin typeface="Consolas" panose="020B0609020204030204" pitchFamily="49" charset="0"/>
              </a:rPr>
              <a:t>}</a:t>
            </a:r>
            <a:endParaRPr lang="en-CA" dirty="0"/>
          </a:p>
          <a:p>
            <a:pPr lvl="1"/>
            <a:endParaRPr lang="en-US" dirty="0"/>
          </a:p>
          <a:p>
            <a:pPr lvl="1"/>
            <a:endParaRPr lang="en-US" dirty="0" smtClean="0"/>
          </a:p>
        </p:txBody>
      </p:sp>
    </p:spTree>
    <p:extLst>
      <p:ext uri="{BB962C8B-B14F-4D97-AF65-F5344CB8AC3E}">
        <p14:creationId xmlns:p14="http://schemas.microsoft.com/office/powerpoint/2010/main" val="4242835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How do we append a new node?</a:t>
            </a:r>
          </a:p>
          <a:p>
            <a:pPr lvl="1"/>
            <a:r>
              <a:rPr lang="en-US" dirty="0" smtClean="0"/>
              <a:t>Find the last node</a:t>
            </a:r>
          </a:p>
          <a:p>
            <a:pPr lvl="1"/>
            <a:r>
              <a:rPr lang="en-US" dirty="0" smtClean="0"/>
              <a:t>Update it to store the address of a new node that:</a:t>
            </a:r>
          </a:p>
          <a:p>
            <a:pPr lvl="2"/>
            <a:r>
              <a:rPr lang="en-US" dirty="0" smtClean="0"/>
              <a:t>Contains the new value</a:t>
            </a:r>
          </a:p>
          <a:p>
            <a:pPr lvl="2"/>
            <a:r>
              <a:rPr lang="en-US" dirty="0" smtClean="0"/>
              <a:t>Has a null pointer as its next pointer</a:t>
            </a:r>
            <a:endParaRPr lang="en-CA" dirty="0"/>
          </a:p>
        </p:txBody>
      </p:sp>
    </p:spTree>
    <p:extLst>
      <p:ext uri="{BB962C8B-B14F-4D97-AF65-F5344CB8AC3E}">
        <p14:creationId xmlns:p14="http://schemas.microsoft.com/office/powerpoint/2010/main" val="1276093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Finding the last node sounds like a function:</a:t>
            </a:r>
          </a:p>
          <a:p>
            <a:pPr marL="857250" lvl="2" indent="0">
              <a:buNone/>
            </a:pPr>
            <a:r>
              <a:rPr lang="en-US" dirty="0" smtClean="0">
                <a:latin typeface="Consolas" panose="020B0609020204030204" pitchFamily="49" charset="0"/>
              </a:rPr>
              <a:t>Node *</a:t>
            </a:r>
            <a:r>
              <a:rPr lang="en-US" dirty="0" err="1" smtClean="0">
                <a:latin typeface="Consolas" panose="020B0609020204030204" pitchFamily="49" charset="0"/>
              </a:rPr>
              <a:t>list_tail</a:t>
            </a:r>
            <a:r>
              <a:rPr lang="en-US" dirty="0" smtClean="0">
                <a:latin typeface="Consolas" panose="020B0609020204030204" pitchFamily="49" charset="0"/>
              </a:rPr>
              <a:t>( Node *</a:t>
            </a:r>
            <a:r>
              <a:rPr lang="en-US" dirty="0" err="1" smtClean="0">
                <a:latin typeface="Consolas" panose="020B0609020204030204" pitchFamily="49" charset="0"/>
              </a:rPr>
              <a:t>p_list_head</a:t>
            </a:r>
            <a:r>
              <a:rPr lang="en-US" dirty="0" smtClean="0">
                <a:latin typeface="Consolas" panose="020B0609020204030204" pitchFamily="49" charset="0"/>
              </a:rPr>
              <a:t>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Node *</a:t>
            </a:r>
            <a:r>
              <a:rPr lang="en-US" dirty="0" err="1" smtClean="0">
                <a:latin typeface="Consolas" panose="020B0609020204030204" pitchFamily="49" charset="0"/>
              </a:rPr>
              <a:t>p_list_tail</a:t>
            </a:r>
            <a:r>
              <a:rPr lang="en-US" dirty="0" smtClean="0">
                <a:latin typeface="Consolas" panose="020B0609020204030204" pitchFamily="49" charset="0"/>
              </a:rPr>
              <a:t>{</a:t>
            </a:r>
            <a:r>
              <a:rPr lang="en-US" dirty="0" err="1" smtClean="0">
                <a:latin typeface="Consolas" panose="020B0609020204030204" pitchFamily="49" charset="0"/>
              </a:rPr>
              <a:t>p_list_head</a:t>
            </a:r>
            <a:r>
              <a:rPr lang="en-US" dirty="0" smtClean="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while (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 != </a:t>
            </a:r>
            <a:r>
              <a:rPr lang="en-US" dirty="0" err="1" smtClean="0">
                <a:latin typeface="Consolas" panose="020B0609020204030204" pitchFamily="49" charset="0"/>
              </a:rPr>
              <a:t>nullptr</a:t>
            </a:r>
            <a:r>
              <a:rPr lang="en-US" dirty="0" smtClean="0">
                <a:latin typeface="Consolas" panose="020B0609020204030204" pitchFamily="49" charset="0"/>
              </a:rPr>
              <a:t>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 =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return </a:t>
            </a:r>
            <a:r>
              <a:rPr lang="en-US" dirty="0" err="1" smtClean="0">
                <a:latin typeface="Consolas" panose="020B0609020204030204" pitchFamily="49" charset="0"/>
              </a:rPr>
              <a:t>p_list_tail</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a:t>
            </a:r>
            <a:endParaRPr lang="en-CA" dirty="0"/>
          </a:p>
        </p:txBody>
      </p:sp>
    </p:spTree>
    <p:extLst>
      <p:ext uri="{BB962C8B-B14F-4D97-AF65-F5344CB8AC3E}">
        <p14:creationId xmlns:p14="http://schemas.microsoft.com/office/powerpoint/2010/main" val="1531097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What happens if the list is empty?</a:t>
            </a:r>
          </a:p>
          <a:p>
            <a:pPr marL="857250" lvl="2" indent="0">
              <a:buNone/>
            </a:pPr>
            <a:r>
              <a:rPr lang="en-US" dirty="0" smtClean="0">
                <a:latin typeface="Consolas" panose="020B0609020204030204" pitchFamily="49" charset="0"/>
              </a:rPr>
              <a:t>Node *</a:t>
            </a:r>
            <a:r>
              <a:rPr lang="en-US" dirty="0" err="1" smtClean="0">
                <a:latin typeface="Consolas" panose="020B0609020204030204" pitchFamily="49" charset="0"/>
              </a:rPr>
              <a:t>list_tail</a:t>
            </a:r>
            <a:r>
              <a:rPr lang="en-US" dirty="0" smtClean="0">
                <a:latin typeface="Consolas" panose="020B0609020204030204" pitchFamily="49" charset="0"/>
              </a:rPr>
              <a:t>( Node *</a:t>
            </a:r>
            <a:r>
              <a:rPr lang="en-US" dirty="0" err="1" smtClean="0">
                <a:latin typeface="Consolas" panose="020B0609020204030204" pitchFamily="49" charset="0"/>
              </a:rPr>
              <a:t>p_list_head</a:t>
            </a:r>
            <a:r>
              <a:rPr lang="en-US" dirty="0" smtClean="0">
                <a:latin typeface="Consolas" panose="020B0609020204030204" pitchFamily="49" charset="0"/>
              </a:rPr>
              <a:t>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rgbClr val="FF0000"/>
                </a:solidFill>
                <a:latin typeface="Consolas" panose="020B0609020204030204" pitchFamily="49" charset="0"/>
              </a:rPr>
              <a:t>if ( </a:t>
            </a:r>
            <a:r>
              <a:rPr lang="en-US" dirty="0" err="1" smtClean="0">
                <a:solidFill>
                  <a:srgbClr val="FF0000"/>
                </a:solidFill>
                <a:latin typeface="Consolas" panose="020B0609020204030204" pitchFamily="49" charset="0"/>
              </a:rPr>
              <a:t>is_empty</a:t>
            </a:r>
            <a:r>
              <a:rPr lang="en-US" dirty="0" smtClean="0">
                <a:solidFill>
                  <a:srgbClr val="FF0000"/>
                </a:solidFill>
                <a:latin typeface="Consolas" panose="020B0609020204030204" pitchFamily="49" charset="0"/>
              </a:rPr>
              <a:t>( </a:t>
            </a:r>
            <a:r>
              <a:rPr lang="en-US" dirty="0" err="1" smtClean="0">
                <a:solidFill>
                  <a:srgbClr val="FF0000"/>
                </a:solidFill>
                <a:latin typeface="Consolas" panose="020B0609020204030204" pitchFamily="49" charset="0"/>
              </a:rPr>
              <a:t>p_list_head</a:t>
            </a:r>
            <a:r>
              <a:rPr lang="en-US" dirty="0" smtClean="0">
                <a:solidFill>
                  <a:srgbClr val="FF0000"/>
                </a:solidFill>
                <a:latin typeface="Consolas" panose="020B0609020204030204" pitchFamily="49" charset="0"/>
              </a:rPr>
              <a:t> ) ) {</a:t>
            </a:r>
          </a:p>
          <a:p>
            <a:pPr marL="857250" lvl="2" indent="0">
              <a:buNone/>
            </a:pPr>
            <a:r>
              <a:rPr lang="en-US" dirty="0">
                <a:solidFill>
                  <a:srgbClr val="FF0000"/>
                </a:solidFill>
                <a:latin typeface="Consolas" panose="020B0609020204030204" pitchFamily="49" charset="0"/>
              </a:rPr>
              <a:t> </a:t>
            </a:r>
            <a:r>
              <a:rPr lang="en-US" dirty="0" smtClean="0">
                <a:solidFill>
                  <a:srgbClr val="FF0000"/>
                </a:solidFill>
                <a:latin typeface="Consolas" panose="020B0609020204030204" pitchFamily="49" charset="0"/>
              </a:rPr>
              <a:t>       return </a:t>
            </a:r>
            <a:r>
              <a:rPr lang="en-US" dirty="0" err="1" smtClean="0">
                <a:solidFill>
                  <a:srgbClr val="FF0000"/>
                </a:solidFill>
                <a:latin typeface="Consolas" panose="020B0609020204030204" pitchFamily="49" charset="0"/>
              </a:rPr>
              <a:t>nullptr</a:t>
            </a:r>
            <a:r>
              <a:rPr lang="en-US" dirty="0" smtClean="0">
                <a:solidFill>
                  <a:srgbClr val="FF0000"/>
                </a:solidFill>
                <a:latin typeface="Consolas" panose="020B0609020204030204" pitchFamily="49" charset="0"/>
              </a:rPr>
              <a:t>;</a:t>
            </a:r>
          </a:p>
          <a:p>
            <a:pPr marL="857250" lvl="2" indent="0">
              <a:buNone/>
            </a:pPr>
            <a:r>
              <a:rPr lang="en-US" dirty="0">
                <a:solidFill>
                  <a:srgbClr val="FF0000"/>
                </a:solidFill>
                <a:latin typeface="Consolas" panose="020B0609020204030204" pitchFamily="49" charset="0"/>
              </a:rPr>
              <a:t> </a:t>
            </a:r>
            <a:r>
              <a:rPr lang="en-US" dirty="0" smtClean="0">
                <a:solidFill>
                  <a:srgbClr val="FF0000"/>
                </a:solidFill>
                <a:latin typeface="Consolas" panose="020B0609020204030204" pitchFamily="49" charset="0"/>
              </a:rPr>
              <a:t>   }</a:t>
            </a:r>
          </a:p>
          <a:p>
            <a:pPr marL="857250" lvl="2" indent="0">
              <a:buNone/>
            </a:pPr>
            <a:endParaRPr lang="en-US" dirty="0" smtClean="0">
              <a:latin typeface="Consolas" panose="020B0609020204030204" pitchFamily="49" charset="0"/>
            </a:endParaRPr>
          </a:p>
          <a:p>
            <a:pPr marL="857250" lvl="2" indent="0">
              <a:buNone/>
            </a:pPr>
            <a:r>
              <a:rPr lang="en-US" dirty="0">
                <a:latin typeface="Consolas" panose="020B0609020204030204" pitchFamily="49" charset="0"/>
              </a:rPr>
              <a:t> </a:t>
            </a:r>
            <a:r>
              <a:rPr lang="en-US" dirty="0" smtClean="0">
                <a:latin typeface="Consolas" panose="020B0609020204030204" pitchFamily="49" charset="0"/>
              </a:rPr>
              <a:t>   Node *</a:t>
            </a:r>
            <a:r>
              <a:rPr lang="en-US" dirty="0" err="1" smtClean="0">
                <a:latin typeface="Consolas" panose="020B0609020204030204" pitchFamily="49" charset="0"/>
              </a:rPr>
              <a:t>p_list_tail</a:t>
            </a:r>
            <a:r>
              <a:rPr lang="en-US" dirty="0" smtClean="0">
                <a:latin typeface="Consolas" panose="020B0609020204030204" pitchFamily="49" charset="0"/>
              </a:rPr>
              <a:t>{</a:t>
            </a:r>
            <a:r>
              <a:rPr lang="en-US" dirty="0" err="1" smtClean="0">
                <a:latin typeface="Consolas" panose="020B0609020204030204" pitchFamily="49" charset="0"/>
              </a:rPr>
              <a:t>p_list_head</a:t>
            </a:r>
            <a:r>
              <a:rPr lang="en-US" dirty="0" smtClean="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while (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 != </a:t>
            </a:r>
            <a:r>
              <a:rPr lang="en-US" dirty="0" err="1" smtClean="0">
                <a:latin typeface="Consolas" panose="020B0609020204030204" pitchFamily="49" charset="0"/>
              </a:rPr>
              <a:t>nullptr</a:t>
            </a:r>
            <a:r>
              <a:rPr lang="en-US" dirty="0" smtClean="0">
                <a:latin typeface="Consolas" panose="020B0609020204030204" pitchFamily="49" charset="0"/>
              </a:rPr>
              <a:t>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 =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return </a:t>
            </a:r>
            <a:r>
              <a:rPr lang="en-US" dirty="0" err="1" smtClean="0">
                <a:latin typeface="Consolas" panose="020B0609020204030204" pitchFamily="49" charset="0"/>
              </a:rPr>
              <a:t>p_list_tail</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a:t>
            </a:r>
            <a:endParaRPr lang="en-CA" dirty="0"/>
          </a:p>
        </p:txBody>
      </p:sp>
    </p:spTree>
    <p:extLst>
      <p:ext uri="{BB962C8B-B14F-4D97-AF65-F5344CB8AC3E}">
        <p14:creationId xmlns:p14="http://schemas.microsoft.com/office/powerpoint/2010/main" val="3161437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We now append a new node to the end of the linked list:</a:t>
            </a:r>
          </a:p>
          <a:p>
            <a:pPr marL="857250" lvl="2" indent="0">
              <a:buNone/>
            </a:pPr>
            <a:r>
              <a:rPr lang="en-US" dirty="0" smtClean="0">
                <a:latin typeface="Consolas" panose="020B0609020204030204" pitchFamily="49" charset="0"/>
              </a:rPr>
              <a:t>void </a:t>
            </a:r>
            <a:r>
              <a:rPr lang="en-US" dirty="0" err="1" smtClean="0">
                <a:latin typeface="Consolas" panose="020B0609020204030204" pitchFamily="49" charset="0"/>
              </a:rPr>
              <a:t>push_back</a:t>
            </a:r>
            <a:r>
              <a:rPr lang="en-US" dirty="0" smtClean="0">
                <a:latin typeface="Consolas" panose="020B0609020204030204" pitchFamily="49" charset="0"/>
              </a:rPr>
              <a:t>( Node *</a:t>
            </a:r>
            <a:r>
              <a:rPr lang="en-US" dirty="0" err="1" smtClean="0">
                <a:latin typeface="Consolas" panose="020B0609020204030204" pitchFamily="49" charset="0"/>
              </a:rPr>
              <a:t>p_list_head</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double </a:t>
            </a:r>
            <a:r>
              <a:rPr lang="en-US" dirty="0" err="1" smtClean="0">
                <a:latin typeface="Consolas" panose="020B0609020204030204" pitchFamily="49" charset="0"/>
              </a:rPr>
              <a:t>const</a:t>
            </a:r>
            <a:r>
              <a:rPr lang="en-US" dirty="0" smtClean="0">
                <a:latin typeface="Consolas" panose="020B0609020204030204" pitchFamily="49" charset="0"/>
              </a:rPr>
              <a:t> </a:t>
            </a:r>
            <a:r>
              <a:rPr lang="en-US" dirty="0" err="1" smtClean="0">
                <a:latin typeface="Consolas" panose="020B0609020204030204" pitchFamily="49" charset="0"/>
              </a:rPr>
              <a:t>new_value</a:t>
            </a:r>
            <a:r>
              <a:rPr lang="en-US" dirty="0" smtClean="0">
                <a:latin typeface="Consolas" panose="020B0609020204030204" pitchFamily="49" charset="0"/>
              </a:rPr>
              <a:t>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Node *</a:t>
            </a:r>
            <a:r>
              <a:rPr lang="en-US" dirty="0" err="1" smtClean="0">
                <a:latin typeface="Consolas" panose="020B0609020204030204" pitchFamily="49" charset="0"/>
              </a:rPr>
              <a:t>p_list_tail</a:t>
            </a:r>
            <a:r>
              <a:rPr lang="en-US" dirty="0" smtClean="0">
                <a:latin typeface="Consolas" panose="020B0609020204030204" pitchFamily="49" charset="0"/>
              </a:rPr>
              <a:t>{</a:t>
            </a:r>
            <a:r>
              <a:rPr lang="en-US" dirty="0" err="1" smtClean="0">
                <a:latin typeface="Consolas" panose="020B0609020204030204" pitchFamily="49" charset="0"/>
              </a:rPr>
              <a:t>list_tail</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a:latin typeface="Consolas" panose="020B0609020204030204" pitchFamily="49" charset="0"/>
              </a:rPr>
              <a:t> </a:t>
            </a:r>
            <a:r>
              <a:rPr lang="en-US" dirty="0" smtClean="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 new Node{ </a:t>
            </a:r>
            <a:r>
              <a:rPr lang="en-US" dirty="0" err="1" smtClean="0">
                <a:latin typeface="Consolas" panose="020B0609020204030204" pitchFamily="49" charset="0"/>
              </a:rPr>
              <a:t>new_value</a:t>
            </a:r>
            <a:r>
              <a:rPr lang="en-US" dirty="0" smtClean="0">
                <a:latin typeface="Consolas" panose="020B0609020204030204" pitchFamily="49" charset="0"/>
              </a:rPr>
              <a:t>, </a:t>
            </a:r>
            <a:r>
              <a:rPr lang="en-US" dirty="0" err="1" smtClean="0">
                <a:latin typeface="Consolas" panose="020B0609020204030204" pitchFamily="49" charset="0"/>
              </a:rPr>
              <a:t>nullptr</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a:t>
            </a:r>
            <a:endParaRPr lang="en-US" dirty="0" smtClean="0">
              <a:latin typeface="Consolas" panose="020B0609020204030204" pitchFamily="49" charset="0"/>
            </a:endParaRPr>
          </a:p>
        </p:txBody>
      </p:sp>
    </p:spTree>
    <p:extLst>
      <p:ext uri="{BB962C8B-B14F-4D97-AF65-F5344CB8AC3E}">
        <p14:creationId xmlns:p14="http://schemas.microsoft.com/office/powerpoint/2010/main" val="1885140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Does this fix the problem if the list is empty?</a:t>
            </a:r>
          </a:p>
          <a:p>
            <a:pPr marL="857250" lvl="2" indent="0">
              <a:buNone/>
            </a:pPr>
            <a:r>
              <a:rPr lang="en-US" dirty="0" smtClean="0">
                <a:latin typeface="Consolas" panose="020B0609020204030204" pitchFamily="49" charset="0"/>
              </a:rPr>
              <a:t>void </a:t>
            </a:r>
            <a:r>
              <a:rPr lang="en-US" dirty="0" err="1" smtClean="0">
                <a:latin typeface="Consolas" panose="020B0609020204030204" pitchFamily="49" charset="0"/>
              </a:rPr>
              <a:t>push_back</a:t>
            </a:r>
            <a:r>
              <a:rPr lang="en-US" dirty="0" smtClean="0">
                <a:latin typeface="Consolas" panose="020B0609020204030204" pitchFamily="49" charset="0"/>
              </a:rPr>
              <a:t>( Node *</a:t>
            </a:r>
            <a:r>
              <a:rPr lang="en-US" dirty="0" err="1" smtClean="0">
                <a:latin typeface="Consolas" panose="020B0609020204030204" pitchFamily="49" charset="0"/>
              </a:rPr>
              <a:t>p_list_head</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double </a:t>
            </a:r>
            <a:r>
              <a:rPr lang="en-US" dirty="0" err="1" smtClean="0">
                <a:latin typeface="Consolas" panose="020B0609020204030204" pitchFamily="49" charset="0"/>
              </a:rPr>
              <a:t>const</a:t>
            </a:r>
            <a:r>
              <a:rPr lang="en-US" dirty="0" smtClean="0">
                <a:latin typeface="Consolas" panose="020B0609020204030204" pitchFamily="49" charset="0"/>
              </a:rPr>
              <a:t> </a:t>
            </a:r>
            <a:r>
              <a:rPr lang="en-US" dirty="0" err="1" smtClean="0">
                <a:latin typeface="Consolas" panose="020B0609020204030204" pitchFamily="49" charset="0"/>
              </a:rPr>
              <a:t>new_value</a:t>
            </a:r>
            <a:r>
              <a:rPr lang="en-US" dirty="0" smtClean="0">
                <a:latin typeface="Consolas" panose="020B0609020204030204" pitchFamily="49" charset="0"/>
              </a:rPr>
              <a:t> ) {</a:t>
            </a:r>
          </a:p>
          <a:p>
            <a:pPr marL="857250" lvl="2" indent="0">
              <a:buNone/>
            </a:pPr>
            <a:r>
              <a:rPr lang="en-US" dirty="0" smtClean="0">
                <a:latin typeface="Consolas" panose="020B0609020204030204" pitchFamily="49" charset="0"/>
              </a:rPr>
              <a:t>    if ( </a:t>
            </a:r>
            <a:r>
              <a:rPr lang="en-US" dirty="0" err="1" smtClean="0">
                <a:latin typeface="Consolas" panose="020B0609020204030204" pitchFamily="49" charset="0"/>
              </a:rPr>
              <a:t>is_empty</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 new Node{ </a:t>
            </a:r>
            <a:r>
              <a:rPr lang="en-US" dirty="0" err="1" smtClean="0">
                <a:latin typeface="Consolas" panose="020B0609020204030204" pitchFamily="49" charset="0"/>
              </a:rPr>
              <a:t>new_value</a:t>
            </a:r>
            <a:r>
              <a:rPr lang="en-US" dirty="0" smtClean="0">
                <a:latin typeface="Consolas" panose="020B0609020204030204" pitchFamily="49" charset="0"/>
              </a:rPr>
              <a:t>, </a:t>
            </a:r>
            <a:r>
              <a:rPr lang="en-US" dirty="0" err="1" smtClean="0">
                <a:latin typeface="Consolas" panose="020B0609020204030204" pitchFamily="49" charset="0"/>
              </a:rPr>
              <a:t>nullptr</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 else {</a:t>
            </a:r>
          </a:p>
          <a:p>
            <a:pPr marL="857250" lvl="2" indent="0">
              <a:buNone/>
            </a:pPr>
            <a:r>
              <a:rPr lang="en-US" dirty="0" smtClean="0">
                <a:latin typeface="Consolas" panose="020B0609020204030204" pitchFamily="49" charset="0"/>
              </a:rPr>
              <a:t>        Node *</a:t>
            </a:r>
            <a:r>
              <a:rPr lang="en-US" dirty="0" err="1" smtClean="0">
                <a:latin typeface="Consolas" panose="020B0609020204030204" pitchFamily="49" charset="0"/>
              </a:rPr>
              <a:t>p_list_tail</a:t>
            </a:r>
            <a:r>
              <a:rPr lang="en-US" dirty="0" smtClean="0">
                <a:latin typeface="Consolas" panose="020B0609020204030204" pitchFamily="49" charset="0"/>
              </a:rPr>
              <a:t>{</a:t>
            </a:r>
            <a:r>
              <a:rPr lang="en-US" dirty="0" err="1" smtClean="0">
                <a:latin typeface="Consolas" panose="020B0609020204030204" pitchFamily="49" charset="0"/>
              </a:rPr>
              <a:t>list_tail</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a:latin typeface="Consolas" panose="020B0609020204030204" pitchFamily="49" charset="0"/>
              </a:rPr>
              <a:t> </a:t>
            </a:r>
            <a:r>
              <a:rPr lang="en-US" dirty="0" smtClean="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 new Node{ </a:t>
            </a:r>
            <a:r>
              <a:rPr lang="en-US" dirty="0" err="1" smtClean="0">
                <a:latin typeface="Consolas" panose="020B0609020204030204" pitchFamily="49" charset="0"/>
              </a:rPr>
              <a:t>new_value</a:t>
            </a:r>
            <a:r>
              <a:rPr lang="en-US" dirty="0" smtClean="0">
                <a:latin typeface="Consolas" panose="020B0609020204030204" pitchFamily="49" charset="0"/>
              </a:rPr>
              <a:t>, </a:t>
            </a:r>
            <a:r>
              <a:rPr lang="en-US" dirty="0" err="1" smtClean="0">
                <a:latin typeface="Consolas" panose="020B0609020204030204" pitchFamily="49" charset="0"/>
              </a:rPr>
              <a:t>nullptr</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a:t>
            </a:r>
            <a:endParaRPr lang="en-US" dirty="0" smtClean="0">
              <a:latin typeface="Consolas" panose="020B0609020204030204" pitchFamily="49" charset="0"/>
            </a:endParaRPr>
          </a:p>
        </p:txBody>
      </p:sp>
    </p:spTree>
    <p:extLst>
      <p:ext uri="{BB962C8B-B14F-4D97-AF65-F5344CB8AC3E}">
        <p14:creationId xmlns:p14="http://schemas.microsoft.com/office/powerpoint/2010/main" val="1412825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Appending a node</a:t>
            </a:r>
            <a:endParaRPr lang="en-CA" dirty="0"/>
          </a:p>
        </p:txBody>
      </p:sp>
      <p:sp>
        <p:nvSpPr>
          <p:cNvPr id="3" name="Content Placeholder 2"/>
          <p:cNvSpPr>
            <a:spLocks noGrp="1"/>
          </p:cNvSpPr>
          <p:nvPr>
            <p:ph idx="1"/>
          </p:nvPr>
        </p:nvSpPr>
        <p:spPr/>
        <p:txBody>
          <a:bodyPr/>
          <a:lstStyle/>
          <a:p>
            <a:r>
              <a:rPr lang="en-US" dirty="0" smtClean="0"/>
              <a:t>We must pass the list head by reference:</a:t>
            </a:r>
          </a:p>
          <a:p>
            <a:pPr marL="857250" lvl="2" indent="0">
              <a:buNone/>
            </a:pPr>
            <a:r>
              <a:rPr lang="en-US" dirty="0" smtClean="0">
                <a:latin typeface="Consolas" panose="020B0609020204030204" pitchFamily="49" charset="0"/>
              </a:rPr>
              <a:t>void </a:t>
            </a:r>
            <a:r>
              <a:rPr lang="en-US" dirty="0" err="1" smtClean="0">
                <a:latin typeface="Consolas" panose="020B0609020204030204" pitchFamily="49" charset="0"/>
              </a:rPr>
              <a:t>push_back</a:t>
            </a:r>
            <a:r>
              <a:rPr lang="en-US" dirty="0" smtClean="0">
                <a:latin typeface="Consolas" panose="020B0609020204030204" pitchFamily="49" charset="0"/>
              </a:rPr>
              <a:t>( Node *&amp;</a:t>
            </a:r>
            <a:r>
              <a:rPr lang="en-US" dirty="0" err="1" smtClean="0">
                <a:latin typeface="Consolas" panose="020B0609020204030204" pitchFamily="49" charset="0"/>
              </a:rPr>
              <a:t>p_list_head</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double </a:t>
            </a:r>
            <a:r>
              <a:rPr lang="en-US" dirty="0" err="1" smtClean="0">
                <a:latin typeface="Consolas" panose="020B0609020204030204" pitchFamily="49" charset="0"/>
              </a:rPr>
              <a:t>const</a:t>
            </a:r>
            <a:r>
              <a:rPr lang="en-US" dirty="0" smtClean="0">
                <a:latin typeface="Consolas" panose="020B0609020204030204" pitchFamily="49" charset="0"/>
              </a:rPr>
              <a:t> </a:t>
            </a:r>
            <a:r>
              <a:rPr lang="en-US" dirty="0" err="1" smtClean="0">
                <a:latin typeface="Consolas" panose="020B0609020204030204" pitchFamily="49" charset="0"/>
              </a:rPr>
              <a:t>new_value</a:t>
            </a:r>
            <a:r>
              <a:rPr lang="en-US" dirty="0" smtClean="0">
                <a:latin typeface="Consolas" panose="020B0609020204030204" pitchFamily="49" charset="0"/>
              </a:rPr>
              <a:t> ) {</a:t>
            </a:r>
          </a:p>
          <a:p>
            <a:pPr marL="857250" lvl="2" indent="0">
              <a:buNone/>
            </a:pPr>
            <a:r>
              <a:rPr lang="en-US" dirty="0" smtClean="0">
                <a:latin typeface="Consolas" panose="020B0609020204030204" pitchFamily="49" charset="0"/>
              </a:rPr>
              <a:t>    if ( </a:t>
            </a:r>
            <a:r>
              <a:rPr lang="en-US" dirty="0" err="1" smtClean="0">
                <a:latin typeface="Consolas" panose="020B0609020204030204" pitchFamily="49" charset="0"/>
              </a:rPr>
              <a:t>is_empty</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 new Node{ </a:t>
            </a:r>
            <a:r>
              <a:rPr lang="en-US" dirty="0" err="1" smtClean="0">
                <a:latin typeface="Consolas" panose="020B0609020204030204" pitchFamily="49" charset="0"/>
              </a:rPr>
              <a:t>new_value</a:t>
            </a:r>
            <a:r>
              <a:rPr lang="en-US" dirty="0" smtClean="0">
                <a:latin typeface="Consolas" panose="020B0609020204030204" pitchFamily="49" charset="0"/>
              </a:rPr>
              <a:t>, </a:t>
            </a:r>
            <a:r>
              <a:rPr lang="en-US" dirty="0" err="1" smtClean="0">
                <a:latin typeface="Consolas" panose="020B0609020204030204" pitchFamily="49" charset="0"/>
              </a:rPr>
              <a:t>nullptr</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 else {</a:t>
            </a:r>
          </a:p>
          <a:p>
            <a:pPr marL="857250" lvl="2" indent="0">
              <a:buNone/>
            </a:pPr>
            <a:r>
              <a:rPr lang="en-US" dirty="0" smtClean="0">
                <a:latin typeface="Consolas" panose="020B0609020204030204" pitchFamily="49" charset="0"/>
              </a:rPr>
              <a:t>        Node *</a:t>
            </a:r>
            <a:r>
              <a:rPr lang="en-US" dirty="0" err="1" smtClean="0">
                <a:latin typeface="Consolas" panose="020B0609020204030204" pitchFamily="49" charset="0"/>
              </a:rPr>
              <a:t>p_list_tail</a:t>
            </a:r>
            <a:r>
              <a:rPr lang="en-US" dirty="0" smtClean="0">
                <a:latin typeface="Consolas" panose="020B0609020204030204" pitchFamily="49" charset="0"/>
              </a:rPr>
              <a:t>{</a:t>
            </a:r>
            <a:r>
              <a:rPr lang="en-US" dirty="0" err="1" smtClean="0">
                <a:latin typeface="Consolas" panose="020B0609020204030204" pitchFamily="49" charset="0"/>
              </a:rPr>
              <a:t>list_tail</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a:latin typeface="Consolas" panose="020B0609020204030204" pitchFamily="49" charset="0"/>
              </a:rPr>
              <a:t> </a:t>
            </a:r>
            <a:r>
              <a:rPr lang="en-US" dirty="0" smtClean="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 new Node{ </a:t>
            </a:r>
            <a:r>
              <a:rPr lang="en-US" dirty="0" err="1" smtClean="0">
                <a:latin typeface="Consolas" panose="020B0609020204030204" pitchFamily="49" charset="0"/>
              </a:rPr>
              <a:t>new_value</a:t>
            </a:r>
            <a:r>
              <a:rPr lang="en-US" dirty="0" smtClean="0">
                <a:latin typeface="Consolas" panose="020B0609020204030204" pitchFamily="49" charset="0"/>
              </a:rPr>
              <a:t>, </a:t>
            </a:r>
            <a:r>
              <a:rPr lang="en-US" dirty="0" err="1" smtClean="0">
                <a:latin typeface="Consolas" panose="020B0609020204030204" pitchFamily="49" charset="0"/>
              </a:rPr>
              <a:t>nullptr</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a:t>
            </a:r>
            <a:endParaRPr lang="en-US" dirty="0" smtClean="0">
              <a:latin typeface="Consolas" panose="020B0609020204030204" pitchFamily="49" charset="0"/>
            </a:endParaRPr>
          </a:p>
        </p:txBody>
      </p:sp>
    </p:spTree>
    <p:extLst>
      <p:ext uri="{BB962C8B-B14F-4D97-AF65-F5344CB8AC3E}">
        <p14:creationId xmlns:p14="http://schemas.microsoft.com/office/powerpoint/2010/main" val="3264357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out of scope…</a:t>
            </a:r>
            <a:endParaRPr lang="en-CA" dirty="0"/>
          </a:p>
        </p:txBody>
      </p:sp>
      <p:sp>
        <p:nvSpPr>
          <p:cNvPr id="3" name="Content Placeholder 2"/>
          <p:cNvSpPr>
            <a:spLocks noGrp="1"/>
          </p:cNvSpPr>
          <p:nvPr>
            <p:ph idx="1"/>
          </p:nvPr>
        </p:nvSpPr>
        <p:spPr/>
        <p:txBody>
          <a:bodyPr/>
          <a:lstStyle/>
          <a:p>
            <a:r>
              <a:rPr lang="en-US" dirty="0" smtClean="0"/>
              <a:t>Suppose we call a function which creates a list:</a:t>
            </a:r>
          </a:p>
          <a:p>
            <a:pPr marL="857250" lvl="2" indent="0">
              <a:buNone/>
            </a:pPr>
            <a:r>
              <a:rPr lang="en-US" sz="1500" dirty="0" smtClean="0">
                <a:latin typeface="Consolas" panose="020B0609020204030204" pitchFamily="49" charset="0"/>
              </a:rPr>
              <a:t>void </a:t>
            </a:r>
            <a:r>
              <a:rPr lang="en-US" sz="1500" i="1" dirty="0" err="1" smtClean="0">
                <a:latin typeface="Consolas" panose="020B0609020204030204" pitchFamily="49" charset="0"/>
              </a:rPr>
              <a:t>function_name</a:t>
            </a:r>
            <a:r>
              <a:rPr lang="en-US" sz="1500" dirty="0" smtClean="0">
                <a:latin typeface="Consolas" panose="020B0609020204030204" pitchFamily="49" charset="0"/>
              </a:rPr>
              <a:t>() {</a:t>
            </a:r>
          </a:p>
          <a:p>
            <a:pPr marL="857250" lvl="2" indent="0">
              <a:buNone/>
            </a:pPr>
            <a:r>
              <a:rPr lang="en-US" sz="1500" dirty="0" smtClean="0">
                <a:latin typeface="Consolas" panose="020B0609020204030204" pitchFamily="49" charset="0"/>
              </a:rPr>
              <a:t>    Node *</a:t>
            </a:r>
            <a:r>
              <a:rPr lang="en-US" sz="1500" dirty="0" err="1" smtClean="0">
                <a:latin typeface="Consolas" panose="020B0609020204030204" pitchFamily="49" charset="0"/>
              </a:rPr>
              <a:t>p_my_list</a:t>
            </a:r>
            <a:r>
              <a:rPr lang="en-US" sz="1500" dirty="0" smtClean="0">
                <a:latin typeface="Consolas" panose="020B0609020204030204" pitchFamily="49" charset="0"/>
              </a:rPr>
              <a:t>{</a:t>
            </a:r>
            <a:r>
              <a:rPr lang="en-US" sz="1500" dirty="0" err="1" smtClean="0">
                <a:latin typeface="Consolas" panose="020B0609020204030204" pitchFamily="49" charset="0"/>
              </a:rPr>
              <a:t>nullptr</a:t>
            </a:r>
            <a:r>
              <a:rPr lang="en-US" sz="1500" dirty="0" smtClean="0">
                <a:latin typeface="Consolas" panose="020B0609020204030204" pitchFamily="49" charset="0"/>
              </a:rPr>
              <a:t>};</a:t>
            </a:r>
          </a:p>
          <a:p>
            <a:pPr marL="857250" lvl="2" indent="0">
              <a:buNone/>
            </a:pPr>
            <a:endParaRPr lang="en-US" sz="1500" dirty="0" smtClean="0">
              <a:latin typeface="Consolas" panose="020B0609020204030204" pitchFamily="49" charset="0"/>
            </a:endParaRPr>
          </a:p>
          <a:p>
            <a:pPr marL="85725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push_back</a:t>
            </a:r>
            <a:r>
              <a:rPr lang="en-US" sz="1500" dirty="0" smtClean="0">
                <a:latin typeface="Consolas" panose="020B0609020204030204" pitchFamily="49" charset="0"/>
              </a:rPr>
              <a:t>( </a:t>
            </a:r>
            <a:r>
              <a:rPr lang="en-US" sz="1500" dirty="0" err="1" smtClean="0">
                <a:latin typeface="Consolas" panose="020B0609020204030204" pitchFamily="49" charset="0"/>
              </a:rPr>
              <a:t>p_my_list</a:t>
            </a:r>
            <a:r>
              <a:rPr lang="en-US" sz="1500" dirty="0" smtClean="0">
                <a:latin typeface="Consolas" panose="020B0609020204030204" pitchFamily="49" charset="0"/>
              </a:rPr>
              <a:t>, 4.7 );</a:t>
            </a:r>
          </a:p>
          <a:p>
            <a:pPr marL="857250" lvl="2" indent="0">
              <a:buNone/>
            </a:pPr>
            <a:r>
              <a:rPr lang="en-US" sz="1500" dirty="0" smtClean="0">
                <a:latin typeface="Consolas" panose="020B0609020204030204" pitchFamily="49" charset="0"/>
              </a:rPr>
              <a:t>    </a:t>
            </a:r>
            <a:r>
              <a:rPr lang="en-US" sz="1500" dirty="0" err="1">
                <a:latin typeface="Consolas" panose="020B0609020204030204" pitchFamily="49" charset="0"/>
              </a:rPr>
              <a:t>push_back</a:t>
            </a:r>
            <a:r>
              <a:rPr lang="en-US" sz="1500" dirty="0">
                <a:latin typeface="Consolas" panose="020B0609020204030204" pitchFamily="49" charset="0"/>
              </a:rPr>
              <a:t>( </a:t>
            </a:r>
            <a:r>
              <a:rPr lang="en-US" sz="1500" dirty="0" err="1">
                <a:latin typeface="Consolas" panose="020B0609020204030204" pitchFamily="49" charset="0"/>
              </a:rPr>
              <a:t>p_my_list</a:t>
            </a:r>
            <a:r>
              <a:rPr lang="en-US" sz="1500" dirty="0">
                <a:latin typeface="Consolas" panose="020B0609020204030204" pitchFamily="49" charset="0"/>
              </a:rPr>
              <a:t>, </a:t>
            </a:r>
            <a:r>
              <a:rPr lang="en-US" sz="1500" dirty="0" smtClean="0">
                <a:latin typeface="Consolas" panose="020B0609020204030204" pitchFamily="49" charset="0"/>
              </a:rPr>
              <a:t>3.9 );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a:latin typeface="Consolas" panose="020B0609020204030204" pitchFamily="49" charset="0"/>
              </a:rPr>
              <a:t>push_back</a:t>
            </a:r>
            <a:r>
              <a:rPr lang="en-US" sz="1500" dirty="0">
                <a:latin typeface="Consolas" panose="020B0609020204030204" pitchFamily="49" charset="0"/>
              </a:rPr>
              <a:t>( </a:t>
            </a:r>
            <a:r>
              <a:rPr lang="en-US" sz="1500" dirty="0" err="1">
                <a:latin typeface="Consolas" panose="020B0609020204030204" pitchFamily="49" charset="0"/>
              </a:rPr>
              <a:t>p_my_list</a:t>
            </a:r>
            <a:r>
              <a:rPr lang="en-US" sz="1500" dirty="0">
                <a:latin typeface="Consolas" panose="020B0609020204030204" pitchFamily="49" charset="0"/>
              </a:rPr>
              <a:t>, </a:t>
            </a:r>
            <a:r>
              <a:rPr lang="en-US" sz="1500" dirty="0" smtClean="0">
                <a:latin typeface="Consolas" panose="020B0609020204030204" pitchFamily="49" charset="0"/>
              </a:rPr>
              <a:t>8.1 );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a:latin typeface="Consolas" panose="020B0609020204030204" pitchFamily="49" charset="0"/>
              </a:rPr>
              <a:t>push_back</a:t>
            </a:r>
            <a:r>
              <a:rPr lang="en-US" sz="1500" dirty="0">
                <a:latin typeface="Consolas" panose="020B0609020204030204" pitchFamily="49" charset="0"/>
              </a:rPr>
              <a:t>( </a:t>
            </a:r>
            <a:r>
              <a:rPr lang="en-US" sz="1500" dirty="0" err="1">
                <a:latin typeface="Consolas" panose="020B0609020204030204" pitchFamily="49" charset="0"/>
              </a:rPr>
              <a:t>p_my_list</a:t>
            </a:r>
            <a:r>
              <a:rPr lang="en-US" sz="1500" dirty="0">
                <a:latin typeface="Consolas" panose="020B0609020204030204" pitchFamily="49" charset="0"/>
              </a:rPr>
              <a:t>, </a:t>
            </a:r>
            <a:r>
              <a:rPr lang="en-US" sz="1500" dirty="0" smtClean="0">
                <a:latin typeface="Consolas" panose="020B0609020204030204" pitchFamily="49" charset="0"/>
              </a:rPr>
              <a:t>2.6 );</a:t>
            </a:r>
          </a:p>
          <a:p>
            <a:pPr marL="857250" lvl="2" indent="0">
              <a:buNone/>
            </a:pPr>
            <a:r>
              <a:rPr lang="en-US" sz="1500" dirty="0" smtClean="0">
                <a:latin typeface="Consolas" panose="020B0609020204030204" pitchFamily="49" charset="0"/>
              </a:rPr>
              <a:t>}</a:t>
            </a:r>
          </a:p>
          <a:p>
            <a:pPr marL="857250" lvl="2" indent="0">
              <a:buNone/>
            </a:pPr>
            <a:endParaRPr lang="en-US" sz="1500" dirty="0">
              <a:latin typeface="Consolas" panose="020B0609020204030204" pitchFamily="49" charset="0"/>
            </a:endParaRPr>
          </a:p>
          <a:p>
            <a:pPr lvl="0"/>
            <a:r>
              <a:rPr lang="en-US" dirty="0" smtClean="0">
                <a:solidFill>
                  <a:prstClr val="black"/>
                </a:solidFill>
              </a:rPr>
              <a:t>This stores:</a:t>
            </a:r>
          </a:p>
          <a:p>
            <a:pPr marL="0" lvl="0" indent="0" algn="ctr">
              <a:buNone/>
            </a:pPr>
            <a:r>
              <a:rPr lang="en-US" dirty="0" smtClean="0">
                <a:solidFill>
                  <a:prstClr val="black"/>
                </a:solidFill>
                <a:latin typeface="Consolas" panose="020B0609020204030204" pitchFamily="49" charset="0"/>
              </a:rPr>
              <a:t>4.7, 3.9, 8.1, 2.6</a:t>
            </a:r>
            <a:endParaRPr lang="en-US" dirty="0">
              <a:solidFill>
                <a:prstClr val="black"/>
              </a:solidFill>
              <a:latin typeface="Consolas" panose="020B0609020204030204" pitchFamily="49" charset="0"/>
            </a:endParaRPr>
          </a:p>
          <a:p>
            <a:pPr marL="857250" lvl="2" indent="0">
              <a:buNone/>
            </a:pPr>
            <a:endParaRPr lang="en-US" sz="1500" dirty="0" smtClean="0">
              <a:latin typeface="Consolas" panose="020B0609020204030204" pitchFamily="49" charset="0"/>
            </a:endParaRPr>
          </a:p>
        </p:txBody>
      </p:sp>
    </p:spTree>
    <p:extLst>
      <p:ext uri="{BB962C8B-B14F-4D97-AF65-F5344CB8AC3E}">
        <p14:creationId xmlns:p14="http://schemas.microsoft.com/office/powerpoint/2010/main" val="412738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out of scope…</a:t>
            </a:r>
            <a:endParaRPr lang="en-CA" dirty="0"/>
          </a:p>
        </p:txBody>
      </p:sp>
      <p:sp>
        <p:nvSpPr>
          <p:cNvPr id="3" name="Content Placeholder 2"/>
          <p:cNvSpPr>
            <a:spLocks noGrp="1"/>
          </p:cNvSpPr>
          <p:nvPr>
            <p:ph idx="1"/>
          </p:nvPr>
        </p:nvSpPr>
        <p:spPr/>
        <p:txBody>
          <a:bodyPr/>
          <a:lstStyle/>
          <a:p>
            <a:r>
              <a:rPr lang="en-US" dirty="0" smtClean="0"/>
              <a:t>Or another function that collects data:</a:t>
            </a:r>
          </a:p>
          <a:p>
            <a:pPr marL="857250" lvl="2" indent="0">
              <a:buNone/>
            </a:pPr>
            <a:r>
              <a:rPr lang="en-US" sz="1500" dirty="0" smtClean="0">
                <a:latin typeface="Consolas" panose="020B0609020204030204" pitchFamily="49" charset="0"/>
              </a:rPr>
              <a:t>void </a:t>
            </a:r>
            <a:r>
              <a:rPr lang="en-US" sz="1500" i="1" dirty="0" err="1" smtClean="0">
                <a:latin typeface="Consolas" panose="020B0609020204030204" pitchFamily="49" charset="0"/>
              </a:rPr>
              <a:t>function_name</a:t>
            </a:r>
            <a:r>
              <a:rPr lang="en-US" sz="1500" dirty="0" smtClean="0">
                <a:latin typeface="Consolas" panose="020B0609020204030204" pitchFamily="49" charset="0"/>
              </a:rPr>
              <a:t>() {</a:t>
            </a:r>
          </a:p>
          <a:p>
            <a:pPr marL="857250" lvl="2" indent="0">
              <a:buNone/>
            </a:pPr>
            <a:r>
              <a:rPr lang="en-US" sz="1500" dirty="0" smtClean="0">
                <a:latin typeface="Consolas" panose="020B0609020204030204" pitchFamily="49" charset="0"/>
              </a:rPr>
              <a:t>    Node *</a:t>
            </a:r>
            <a:r>
              <a:rPr lang="en-US" sz="1500" dirty="0" err="1" smtClean="0">
                <a:latin typeface="Consolas" panose="020B0609020204030204" pitchFamily="49" charset="0"/>
              </a:rPr>
              <a:t>p_my_list</a:t>
            </a:r>
            <a:r>
              <a:rPr lang="en-US" sz="1500" dirty="0" smtClean="0">
                <a:latin typeface="Consolas" panose="020B0609020204030204" pitchFamily="49" charset="0"/>
              </a:rPr>
              <a:t>{</a:t>
            </a:r>
            <a:r>
              <a:rPr lang="en-US" sz="1500" dirty="0" err="1" smtClean="0">
                <a:latin typeface="Consolas" panose="020B0609020204030204" pitchFamily="49" charset="0"/>
              </a:rPr>
              <a:t>nullptr</a:t>
            </a:r>
            <a:r>
              <a:rPr lang="en-US" sz="1500" dirty="0" smtClean="0">
                <a:latin typeface="Consolas" panose="020B0609020204030204" pitchFamily="49" charset="0"/>
              </a:rPr>
              <a:t>};</a:t>
            </a:r>
          </a:p>
          <a:p>
            <a:pPr marL="857250" lvl="2" indent="0">
              <a:buNone/>
            </a:pPr>
            <a:endParaRPr lang="en-US" sz="1500" dirty="0">
              <a:latin typeface="Consolas" panose="020B0609020204030204" pitchFamily="49" charset="0"/>
            </a:endParaRPr>
          </a:p>
          <a:p>
            <a:pPr marL="857250" lvl="2" indent="0">
              <a:buNone/>
            </a:pPr>
            <a:r>
              <a:rPr lang="en-US" sz="1500" dirty="0" smtClean="0">
                <a:latin typeface="Consolas" panose="020B0609020204030204" pitchFamily="49" charset="0"/>
              </a:rPr>
              <a:t>    while ( true )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std::</a:t>
            </a:r>
            <a:r>
              <a:rPr lang="en-US" sz="1500" dirty="0" err="1" smtClean="0">
                <a:latin typeface="Consolas" panose="020B0609020204030204" pitchFamily="49" charset="0"/>
              </a:rPr>
              <a:t>cout</a:t>
            </a:r>
            <a:r>
              <a:rPr lang="en-US" sz="1500" dirty="0" smtClean="0">
                <a:latin typeface="Consolas" panose="020B0609020204030204" pitchFamily="49" charset="0"/>
              </a:rPr>
              <a:t> &lt;&lt; "Enter a number (0 to finish):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double x;</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std::</a:t>
            </a:r>
            <a:r>
              <a:rPr lang="en-US" sz="1500" dirty="0" err="1" smtClean="0">
                <a:latin typeface="Consolas" panose="020B0609020204030204" pitchFamily="49" charset="0"/>
              </a:rPr>
              <a:t>cin</a:t>
            </a:r>
            <a:r>
              <a:rPr lang="en-US" sz="1500" dirty="0" smtClean="0">
                <a:latin typeface="Consolas" panose="020B0609020204030204" pitchFamily="49" charset="0"/>
              </a:rPr>
              <a:t> &gt;&gt; x;</a:t>
            </a:r>
          </a:p>
          <a:p>
            <a:pPr marL="857250" lvl="2" indent="0">
              <a:buNone/>
            </a:pPr>
            <a:endParaRPr lang="en-US" sz="1500" dirty="0" smtClean="0">
              <a:latin typeface="Consolas" panose="020B0609020204030204" pitchFamily="49" charset="0"/>
            </a:endParaRP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if ( x == 0.0 )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break;</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a:t>
            </a:r>
          </a:p>
          <a:p>
            <a:pPr marL="857250" lvl="2" indent="0">
              <a:buNone/>
            </a:pPr>
            <a:endParaRPr lang="en-US" sz="1500" dirty="0">
              <a:latin typeface="Consolas" panose="020B0609020204030204" pitchFamily="49" charset="0"/>
            </a:endParaRPr>
          </a:p>
          <a:p>
            <a:pPr marL="85725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push_back</a:t>
            </a:r>
            <a:r>
              <a:rPr lang="en-US" sz="1500" dirty="0" smtClean="0">
                <a:latin typeface="Consolas" panose="020B0609020204030204" pitchFamily="49" charset="0"/>
              </a:rPr>
              <a:t>( </a:t>
            </a:r>
            <a:r>
              <a:rPr lang="en-US" sz="1500" dirty="0" err="1" smtClean="0">
                <a:latin typeface="Consolas" panose="020B0609020204030204" pitchFamily="49" charset="0"/>
              </a:rPr>
              <a:t>p_my_list</a:t>
            </a:r>
            <a:r>
              <a:rPr lang="en-US" sz="1500" dirty="0" smtClean="0">
                <a:latin typeface="Consolas" panose="020B0609020204030204" pitchFamily="49" charset="0"/>
              </a:rPr>
              <a:t>, x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a:t>
            </a:r>
          </a:p>
          <a:p>
            <a:pPr marL="857250" lvl="2" indent="0">
              <a:buNone/>
            </a:pPr>
            <a:endParaRPr lang="en-US" sz="1500" dirty="0">
              <a:latin typeface="Consolas" panose="020B0609020204030204" pitchFamily="49" charset="0"/>
            </a:endParaRPr>
          </a:p>
          <a:p>
            <a:pPr marL="857250" lvl="2" indent="0">
              <a:buNone/>
            </a:pPr>
            <a:r>
              <a:rPr lang="en-US" sz="1500" dirty="0" smtClean="0">
                <a:latin typeface="Consolas" panose="020B0609020204030204" pitchFamily="49" charset="0"/>
              </a:rPr>
              <a:t>    // Do something with the data</a:t>
            </a:r>
          </a:p>
          <a:p>
            <a:pPr marL="857250" lvl="2" indent="0">
              <a:buNone/>
            </a:pPr>
            <a:r>
              <a:rPr lang="en-US" sz="1500" dirty="0" smtClean="0">
                <a:latin typeface="Consolas" panose="020B0609020204030204" pitchFamily="49" charset="0"/>
              </a:rPr>
              <a:t>}</a:t>
            </a:r>
          </a:p>
        </p:txBody>
      </p:sp>
      <p:sp>
        <p:nvSpPr>
          <p:cNvPr id="4" name="TextBox 3"/>
          <p:cNvSpPr txBox="1"/>
          <p:nvPr/>
        </p:nvSpPr>
        <p:spPr>
          <a:xfrm>
            <a:off x="5364088" y="4509120"/>
            <a:ext cx="3018775"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Imagine reading a sensor…</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919760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out of scope…</a:t>
            </a:r>
            <a:endParaRPr lang="en-CA" dirty="0"/>
          </a:p>
        </p:txBody>
      </p:sp>
      <p:sp>
        <p:nvSpPr>
          <p:cNvPr id="3" name="Content Placeholder 2"/>
          <p:cNvSpPr>
            <a:spLocks noGrp="1"/>
          </p:cNvSpPr>
          <p:nvPr>
            <p:ph idx="1"/>
          </p:nvPr>
        </p:nvSpPr>
        <p:spPr/>
        <p:txBody>
          <a:bodyPr/>
          <a:lstStyle/>
          <a:p>
            <a:r>
              <a:rPr lang="en-US" dirty="0" smtClean="0"/>
              <a:t>In both cases, the memory for the allocated nodes is not freed</a:t>
            </a:r>
          </a:p>
          <a:p>
            <a:pPr lvl="1"/>
            <a:r>
              <a:rPr lang="en-US" dirty="0" smtClean="0"/>
              <a:t>The local variable </a:t>
            </a:r>
            <a:r>
              <a:rPr lang="en-US" dirty="0" err="1" smtClean="0">
                <a:latin typeface="Consolas" panose="020B0609020204030204" pitchFamily="49" charset="0"/>
              </a:rPr>
              <a:t>p_my_list</a:t>
            </a:r>
            <a:r>
              <a:rPr lang="en-US" dirty="0" smtClean="0"/>
              <a:t> goes out of scope, and its information is lost forever</a:t>
            </a:r>
          </a:p>
          <a:p>
            <a:pPr lvl="1"/>
            <a:r>
              <a:rPr lang="en-US" dirty="0" smtClean="0"/>
              <a:t>We must have a mechanism for removing and freeing nodes from a linked list</a:t>
            </a:r>
          </a:p>
        </p:txBody>
      </p:sp>
    </p:spTree>
    <p:extLst>
      <p:ext uri="{BB962C8B-B14F-4D97-AF65-F5344CB8AC3E}">
        <p14:creationId xmlns:p14="http://schemas.microsoft.com/office/powerpoint/2010/main" val="1192889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Here is a node class:</a:t>
            </a:r>
          </a:p>
          <a:p>
            <a:pPr marL="800100" lvl="2" indent="0">
              <a:buNone/>
            </a:pPr>
            <a:r>
              <a:rPr lang="en-CA" sz="1600" dirty="0" smtClean="0">
                <a:latin typeface="Consolas" panose="020B0609020204030204" pitchFamily="49" charset="0"/>
                <a:cs typeface="Consolas" panose="020B0609020204030204" pitchFamily="49" charset="0"/>
              </a:rPr>
              <a:t>class Node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public:</a:t>
            </a:r>
          </a:p>
          <a:p>
            <a:pPr marL="800100" lvl="2" indent="0">
              <a:buNone/>
            </a:pPr>
            <a:r>
              <a:rPr lang="en-CA" sz="1600" dirty="0" smtClean="0">
                <a:latin typeface="Consolas" panose="020B0609020204030204" pitchFamily="49" charset="0"/>
                <a:cs typeface="Consolas" panose="020B0609020204030204" pitchFamily="49" charset="0"/>
              </a:rPr>
              <a:t>        double value_;</a:t>
            </a:r>
            <a:endParaRPr lang="en-CA" sz="1600"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Node  *</a:t>
            </a:r>
            <a:r>
              <a:rPr lang="en-CA" sz="1600" dirty="0" err="1" smtClean="0">
                <a:latin typeface="Consolas" panose="020B0609020204030204" pitchFamily="49" charset="0"/>
                <a:cs typeface="Consolas" panose="020B0609020204030204" pitchFamily="49" charset="0"/>
              </a:rPr>
              <a:t>p_next_node</a:t>
            </a:r>
            <a:r>
              <a:rPr lang="en-CA" sz="1600" dirty="0" smtClean="0">
                <a:latin typeface="Consolas" panose="020B0609020204030204" pitchFamily="49" charset="0"/>
                <a:cs typeface="Consolas" panose="020B0609020204030204" pitchFamily="49" charset="0"/>
              </a:rPr>
              <a:t>_;</a:t>
            </a:r>
            <a:endParaRPr lang="en-CA" sz="1600"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lvl="0"/>
            <a:r>
              <a:rPr lang="en-CA" dirty="0" smtClean="0">
                <a:solidFill>
                  <a:prstClr val="black"/>
                </a:solidFill>
              </a:rPr>
              <a:t>The second member variable stores the </a:t>
            </a:r>
            <a:r>
              <a:rPr lang="en-CA" i="1" dirty="0" smtClean="0">
                <a:solidFill>
                  <a:prstClr val="black"/>
                </a:solidFill>
              </a:rPr>
              <a:t>address</a:t>
            </a:r>
            <a:r>
              <a:rPr lang="en-CA" dirty="0" smtClean="0">
                <a:solidFill>
                  <a:prstClr val="black"/>
                </a:solidFill>
              </a:rPr>
              <a:t> of the next node</a:t>
            </a:r>
          </a:p>
          <a:p>
            <a:pPr lvl="1"/>
            <a:r>
              <a:rPr lang="en-US" dirty="0" smtClean="0">
                <a:solidFill>
                  <a:prstClr val="black"/>
                </a:solidFill>
              </a:rPr>
              <a:t>What is the default value for the end of the list?</a:t>
            </a:r>
          </a:p>
          <a:p>
            <a:pPr lvl="1"/>
            <a:r>
              <a:rPr lang="en-US" dirty="0" smtClean="0">
                <a:solidFill>
                  <a:prstClr val="black"/>
                </a:solidFill>
              </a:rPr>
              <a:t>Answer: </a:t>
            </a:r>
            <a:r>
              <a:rPr lang="en-US" dirty="0" err="1" smtClean="0">
                <a:solidFill>
                  <a:prstClr val="black"/>
                </a:solidFill>
                <a:latin typeface="Consolas" panose="020B0609020204030204" pitchFamily="49" charset="0"/>
              </a:rPr>
              <a:t>nullptr</a:t>
            </a:r>
            <a:endParaRPr lang="en-CA" dirty="0">
              <a:solidFill>
                <a:prstClr val="black"/>
              </a:solidFill>
              <a:latin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all nodes</a:t>
            </a:r>
            <a:endParaRPr lang="en-CA" dirty="0"/>
          </a:p>
        </p:txBody>
      </p:sp>
      <p:sp>
        <p:nvSpPr>
          <p:cNvPr id="3" name="Content Placeholder 2"/>
          <p:cNvSpPr>
            <a:spLocks noGrp="1"/>
          </p:cNvSpPr>
          <p:nvPr>
            <p:ph idx="1"/>
          </p:nvPr>
        </p:nvSpPr>
        <p:spPr/>
        <p:txBody>
          <a:bodyPr/>
          <a:lstStyle/>
          <a:p>
            <a:r>
              <a:rPr lang="en-US" dirty="0" smtClean="0"/>
              <a:t>Suppose we want to delete all nodes:</a:t>
            </a:r>
          </a:p>
          <a:p>
            <a:pPr marL="857250" lvl="2" indent="0">
              <a:buNone/>
            </a:pPr>
            <a:r>
              <a:rPr lang="en-US" dirty="0" smtClean="0">
                <a:latin typeface="Consolas" panose="020B0609020204030204" pitchFamily="49" charset="0"/>
              </a:rPr>
              <a:t>void </a:t>
            </a:r>
            <a:r>
              <a:rPr lang="en-US" dirty="0" err="1" smtClean="0">
                <a:latin typeface="Consolas" panose="020B0609020204030204" pitchFamily="49" charset="0"/>
              </a:rPr>
              <a:t>freeing_all</a:t>
            </a:r>
            <a:r>
              <a:rPr lang="en-US" dirty="0" smtClean="0">
                <a:latin typeface="Consolas" panose="020B0609020204030204" pitchFamily="49" charset="0"/>
              </a:rPr>
              <a:t>( Node *&amp;</a:t>
            </a:r>
            <a:r>
              <a:rPr lang="en-US" dirty="0" err="1" smtClean="0">
                <a:latin typeface="Consolas" panose="020B0609020204030204" pitchFamily="49" charset="0"/>
              </a:rPr>
              <a:t>p_list_head</a:t>
            </a:r>
            <a:r>
              <a:rPr lang="en-US" dirty="0" smtClean="0">
                <a:latin typeface="Consolas" panose="020B0609020204030204" pitchFamily="49" charset="0"/>
              </a:rPr>
              <a:t> ) {</a:t>
            </a:r>
          </a:p>
          <a:p>
            <a:pPr marL="857250" lvl="2" indent="0">
              <a:buNone/>
            </a:pPr>
            <a:r>
              <a:rPr lang="en-US" dirty="0" smtClean="0">
                <a:latin typeface="Consolas" panose="020B0609020204030204" pitchFamily="49" charset="0"/>
              </a:rPr>
              <a:t>    while ( !</a:t>
            </a:r>
            <a:r>
              <a:rPr lang="en-US" dirty="0" err="1" smtClean="0">
                <a:latin typeface="Consolas" panose="020B0609020204030204" pitchFamily="49" charset="0"/>
              </a:rPr>
              <a:t>is_empty</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Node *</a:t>
            </a:r>
            <a:r>
              <a:rPr lang="en-US" dirty="0" err="1" smtClean="0">
                <a:latin typeface="Consolas" panose="020B0609020204030204" pitchFamily="49" charset="0"/>
              </a:rPr>
              <a:t>p_current_head</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p_list_head</a:t>
            </a:r>
            <a:r>
              <a:rPr lang="en-US" dirty="0" smtClean="0">
                <a:latin typeface="Consolas" panose="020B0609020204030204" pitchFamily="49" charset="0"/>
              </a:rPr>
              <a:t> = </a:t>
            </a:r>
            <a:r>
              <a:rPr lang="en-US" dirty="0" err="1" smtClean="0">
                <a:latin typeface="Consolas" panose="020B0609020204030204" pitchFamily="49" charset="0"/>
              </a:rPr>
              <a:t>p_list_head</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_;</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delete </a:t>
            </a:r>
            <a:r>
              <a:rPr lang="en-US" dirty="0" err="1" smtClean="0">
                <a:latin typeface="Consolas" panose="020B0609020204030204" pitchFamily="49" charset="0"/>
              </a:rPr>
              <a:t>p_current_head</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p_current_head</a:t>
            </a:r>
            <a:r>
              <a:rPr lang="en-US" dirty="0" smtClean="0">
                <a:latin typeface="Consolas" panose="020B0609020204030204" pitchFamily="49" charset="0"/>
              </a:rPr>
              <a:t> = </a:t>
            </a:r>
            <a:r>
              <a:rPr lang="en-US" dirty="0" err="1" smtClean="0">
                <a:latin typeface="Consolas" panose="020B0609020204030204" pitchFamily="49" charset="0"/>
              </a:rPr>
              <a:t>nullptr</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p>
          <a:p>
            <a:pPr marL="857250" lvl="2" indent="0">
              <a:buNone/>
            </a:pPr>
            <a:r>
              <a:rPr lang="en-US" dirty="0">
                <a:latin typeface="Consolas" panose="020B0609020204030204" pitchFamily="49" charset="0"/>
              </a:rPr>
              <a:t>}</a:t>
            </a:r>
            <a:endParaRPr lang="en-US" dirty="0" smtClean="0">
              <a:latin typeface="Consolas" panose="020B0609020204030204" pitchFamily="49" charset="0"/>
            </a:endParaRPr>
          </a:p>
        </p:txBody>
      </p:sp>
    </p:spTree>
    <p:extLst>
      <p:ext uri="{BB962C8B-B14F-4D97-AF65-F5344CB8AC3E}">
        <p14:creationId xmlns:p14="http://schemas.microsoft.com/office/powerpoint/2010/main" val="176153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all nodes</a:t>
            </a:r>
            <a:endParaRPr lang="en-CA" dirty="0"/>
          </a:p>
        </p:txBody>
      </p:sp>
      <p:sp>
        <p:nvSpPr>
          <p:cNvPr id="3" name="Content Placeholder 2"/>
          <p:cNvSpPr>
            <a:spLocks noGrp="1"/>
          </p:cNvSpPr>
          <p:nvPr>
            <p:ph idx="1"/>
          </p:nvPr>
        </p:nvSpPr>
        <p:spPr/>
        <p:txBody>
          <a:bodyPr/>
          <a:lstStyle/>
          <a:p>
            <a:r>
              <a:rPr lang="en-US" dirty="0" smtClean="0"/>
              <a:t>Or another function that collects data:</a:t>
            </a:r>
          </a:p>
          <a:p>
            <a:pPr marL="857250" lvl="2" indent="0">
              <a:buNone/>
            </a:pPr>
            <a:r>
              <a:rPr lang="en-US" sz="1300" dirty="0" smtClean="0">
                <a:latin typeface="Consolas" panose="020B0609020204030204" pitchFamily="49" charset="0"/>
              </a:rPr>
              <a:t>void </a:t>
            </a:r>
            <a:r>
              <a:rPr lang="en-US" sz="1300" i="1" dirty="0" err="1" smtClean="0">
                <a:latin typeface="Consolas" panose="020B0609020204030204" pitchFamily="49" charset="0"/>
              </a:rPr>
              <a:t>function_name</a:t>
            </a:r>
            <a:r>
              <a:rPr lang="en-US" sz="1300" dirty="0" smtClean="0">
                <a:latin typeface="Consolas" panose="020B0609020204030204" pitchFamily="49" charset="0"/>
              </a:rPr>
              <a:t>() {</a:t>
            </a:r>
          </a:p>
          <a:p>
            <a:pPr marL="857250" lvl="2" indent="0">
              <a:buNone/>
            </a:pPr>
            <a:r>
              <a:rPr lang="en-US" sz="1300" dirty="0" smtClean="0">
                <a:latin typeface="Consolas" panose="020B0609020204030204" pitchFamily="49" charset="0"/>
              </a:rPr>
              <a:t>    Node *</a:t>
            </a:r>
            <a:r>
              <a:rPr lang="en-US" sz="1300" dirty="0" err="1" smtClean="0">
                <a:latin typeface="Consolas" panose="020B0609020204030204" pitchFamily="49" charset="0"/>
              </a:rPr>
              <a:t>p_my_list</a:t>
            </a:r>
            <a:r>
              <a:rPr lang="en-US" sz="1300" dirty="0" smtClean="0">
                <a:latin typeface="Consolas" panose="020B0609020204030204" pitchFamily="49" charset="0"/>
              </a:rPr>
              <a:t>{</a:t>
            </a:r>
            <a:r>
              <a:rPr lang="en-US" sz="1300" dirty="0" err="1" smtClean="0">
                <a:latin typeface="Consolas" panose="020B0609020204030204" pitchFamily="49" charset="0"/>
              </a:rPr>
              <a:t>nullptr</a:t>
            </a:r>
            <a:r>
              <a:rPr lang="en-US" sz="1300" dirty="0" smtClean="0">
                <a:latin typeface="Consolas" panose="020B0609020204030204" pitchFamily="49" charset="0"/>
              </a:rPr>
              <a:t>};</a:t>
            </a:r>
          </a:p>
          <a:p>
            <a:pPr marL="857250" lvl="2" indent="0">
              <a:buNone/>
            </a:pPr>
            <a:endParaRPr lang="en-US" sz="1300" dirty="0">
              <a:latin typeface="Consolas" panose="020B0609020204030204" pitchFamily="49" charset="0"/>
            </a:endParaRPr>
          </a:p>
          <a:p>
            <a:pPr marL="857250" lvl="2" indent="0">
              <a:buNone/>
            </a:pPr>
            <a:r>
              <a:rPr lang="en-US" sz="1300" dirty="0" smtClean="0">
                <a:latin typeface="Consolas" panose="020B0609020204030204" pitchFamily="49" charset="0"/>
              </a:rPr>
              <a:t>    while ( true ) {</a:t>
            </a: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std::</a:t>
            </a:r>
            <a:r>
              <a:rPr lang="en-US" sz="1300" dirty="0" err="1" smtClean="0">
                <a:latin typeface="Consolas" panose="020B0609020204030204" pitchFamily="49" charset="0"/>
              </a:rPr>
              <a:t>cout</a:t>
            </a:r>
            <a:r>
              <a:rPr lang="en-US" sz="1300" dirty="0" smtClean="0">
                <a:latin typeface="Consolas" panose="020B0609020204030204" pitchFamily="49" charset="0"/>
              </a:rPr>
              <a:t> &lt;&lt; "Enter a number (0 to finish): ";</a:t>
            </a: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double x;</a:t>
            </a: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std::</a:t>
            </a:r>
            <a:r>
              <a:rPr lang="en-US" sz="1300" dirty="0" err="1" smtClean="0">
                <a:latin typeface="Consolas" panose="020B0609020204030204" pitchFamily="49" charset="0"/>
              </a:rPr>
              <a:t>cin</a:t>
            </a:r>
            <a:r>
              <a:rPr lang="en-US" sz="1300" dirty="0" smtClean="0">
                <a:latin typeface="Consolas" panose="020B0609020204030204" pitchFamily="49" charset="0"/>
              </a:rPr>
              <a:t> &gt;&gt; x;</a:t>
            </a:r>
          </a:p>
          <a:p>
            <a:pPr marL="857250" lvl="2" indent="0">
              <a:buNone/>
            </a:pPr>
            <a:endParaRPr lang="en-US" sz="1300" dirty="0" smtClean="0">
              <a:latin typeface="Consolas" panose="020B0609020204030204" pitchFamily="49" charset="0"/>
            </a:endParaRP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if ( x == 0.0 ) {</a:t>
            </a: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break;</a:t>
            </a: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a:t>
            </a:r>
          </a:p>
          <a:p>
            <a:pPr marL="857250" lvl="2" indent="0">
              <a:buNone/>
            </a:pPr>
            <a:endParaRPr lang="en-US" sz="1300" dirty="0">
              <a:latin typeface="Consolas" panose="020B0609020204030204" pitchFamily="49" charset="0"/>
            </a:endParaRPr>
          </a:p>
          <a:p>
            <a:pPr marL="85725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push_back</a:t>
            </a:r>
            <a:r>
              <a:rPr lang="en-US" sz="1300" dirty="0" smtClean="0">
                <a:latin typeface="Consolas" panose="020B0609020204030204" pitchFamily="49" charset="0"/>
              </a:rPr>
              <a:t>( </a:t>
            </a:r>
            <a:r>
              <a:rPr lang="en-US" sz="1300" dirty="0" err="1" smtClean="0">
                <a:latin typeface="Consolas" panose="020B0609020204030204" pitchFamily="49" charset="0"/>
              </a:rPr>
              <a:t>p_my_list</a:t>
            </a:r>
            <a:r>
              <a:rPr lang="en-US" sz="1300" dirty="0" smtClean="0">
                <a:latin typeface="Consolas" panose="020B0609020204030204" pitchFamily="49" charset="0"/>
              </a:rPr>
              <a:t>, x );</a:t>
            </a:r>
          </a:p>
          <a:p>
            <a:pPr marL="857250" lvl="2" indent="0">
              <a:buNone/>
            </a:pPr>
            <a:r>
              <a:rPr lang="en-US" sz="1300" dirty="0">
                <a:latin typeface="Consolas" panose="020B0609020204030204" pitchFamily="49" charset="0"/>
              </a:rPr>
              <a:t> </a:t>
            </a:r>
            <a:r>
              <a:rPr lang="en-US" sz="1300" dirty="0" smtClean="0">
                <a:latin typeface="Consolas" panose="020B0609020204030204" pitchFamily="49" charset="0"/>
              </a:rPr>
              <a:t>   }</a:t>
            </a:r>
          </a:p>
          <a:p>
            <a:pPr marL="857250" lvl="2" indent="0">
              <a:buNone/>
            </a:pPr>
            <a:endParaRPr lang="en-US" sz="1300" dirty="0">
              <a:latin typeface="Consolas" panose="020B0609020204030204" pitchFamily="49" charset="0"/>
            </a:endParaRPr>
          </a:p>
          <a:p>
            <a:pPr marL="857250" lvl="2" indent="0">
              <a:buNone/>
            </a:pPr>
            <a:r>
              <a:rPr lang="en-US" sz="1300" dirty="0" smtClean="0">
                <a:latin typeface="Consolas" panose="020B0609020204030204" pitchFamily="49" charset="0"/>
              </a:rPr>
              <a:t>    // Do something with the data</a:t>
            </a:r>
          </a:p>
          <a:p>
            <a:pPr marL="857250" lvl="2" indent="0">
              <a:buNone/>
            </a:pPr>
            <a:endParaRPr lang="en-US" sz="1300" dirty="0">
              <a:latin typeface="Consolas" panose="020B0609020204030204" pitchFamily="49" charset="0"/>
            </a:endParaRPr>
          </a:p>
          <a:p>
            <a:pPr marL="857250" lvl="2" indent="0">
              <a:buNone/>
            </a:pPr>
            <a:r>
              <a:rPr lang="en-US" sz="1300" b="1" dirty="0" smtClean="0">
                <a:solidFill>
                  <a:srgbClr val="FF0000"/>
                </a:solidFill>
                <a:latin typeface="Consolas" panose="020B0609020204030204" pitchFamily="49" charset="0"/>
              </a:rPr>
              <a:t>    </a:t>
            </a:r>
            <a:r>
              <a:rPr lang="en-US" sz="1300" b="1" dirty="0" err="1" smtClean="0">
                <a:solidFill>
                  <a:srgbClr val="FF0000"/>
                </a:solidFill>
                <a:latin typeface="Consolas" panose="020B0609020204030204" pitchFamily="49" charset="0"/>
              </a:rPr>
              <a:t>freeing_all</a:t>
            </a:r>
            <a:r>
              <a:rPr lang="en-US" sz="1300" b="1" dirty="0" smtClean="0">
                <a:solidFill>
                  <a:srgbClr val="FF0000"/>
                </a:solidFill>
                <a:latin typeface="Consolas" panose="020B0609020204030204" pitchFamily="49" charset="0"/>
              </a:rPr>
              <a:t>( </a:t>
            </a:r>
            <a:r>
              <a:rPr lang="en-US" sz="1300" b="1" dirty="0" err="1" smtClean="0">
                <a:solidFill>
                  <a:srgbClr val="FF0000"/>
                </a:solidFill>
                <a:latin typeface="Consolas" panose="020B0609020204030204" pitchFamily="49" charset="0"/>
              </a:rPr>
              <a:t>p_my_list</a:t>
            </a:r>
            <a:r>
              <a:rPr lang="en-US" sz="1300" b="1" dirty="0" smtClean="0">
                <a:solidFill>
                  <a:srgbClr val="FF0000"/>
                </a:solidFill>
                <a:latin typeface="Consolas" panose="020B0609020204030204" pitchFamily="49" charset="0"/>
              </a:rPr>
              <a:t> );</a:t>
            </a:r>
          </a:p>
          <a:p>
            <a:pPr marL="857250" lvl="2" indent="0">
              <a:buNone/>
            </a:pPr>
            <a:r>
              <a:rPr lang="en-US" sz="1300" b="1" dirty="0">
                <a:solidFill>
                  <a:srgbClr val="FF0000"/>
                </a:solidFill>
                <a:latin typeface="Consolas" panose="020B0609020204030204" pitchFamily="49" charset="0"/>
              </a:rPr>
              <a:t> </a:t>
            </a:r>
            <a:r>
              <a:rPr lang="en-US" sz="1300" b="1" dirty="0" smtClean="0">
                <a:solidFill>
                  <a:srgbClr val="FF0000"/>
                </a:solidFill>
                <a:latin typeface="Consolas" panose="020B0609020204030204" pitchFamily="49" charset="0"/>
              </a:rPr>
              <a:t>   assert( </a:t>
            </a:r>
            <a:r>
              <a:rPr lang="en-US" sz="1300" b="1" dirty="0" err="1" smtClean="0">
                <a:solidFill>
                  <a:srgbClr val="FF0000"/>
                </a:solidFill>
                <a:latin typeface="Consolas" panose="020B0609020204030204" pitchFamily="49" charset="0"/>
              </a:rPr>
              <a:t>p_my_list</a:t>
            </a:r>
            <a:r>
              <a:rPr lang="en-US" sz="1300" b="1" dirty="0" smtClean="0">
                <a:solidFill>
                  <a:srgbClr val="FF0000"/>
                </a:solidFill>
                <a:latin typeface="Consolas" panose="020B0609020204030204" pitchFamily="49" charset="0"/>
              </a:rPr>
              <a:t> == </a:t>
            </a:r>
            <a:r>
              <a:rPr lang="en-US" sz="1300" b="1" dirty="0" err="1" smtClean="0">
                <a:solidFill>
                  <a:srgbClr val="FF0000"/>
                </a:solidFill>
                <a:latin typeface="Consolas" panose="020B0609020204030204" pitchFamily="49" charset="0"/>
              </a:rPr>
              <a:t>nullptr</a:t>
            </a:r>
            <a:r>
              <a:rPr lang="en-US" sz="1300" b="1" dirty="0" smtClean="0">
                <a:solidFill>
                  <a:srgbClr val="FF0000"/>
                </a:solidFill>
                <a:latin typeface="Consolas" panose="020B0609020204030204" pitchFamily="49" charset="0"/>
              </a:rPr>
              <a:t> );</a:t>
            </a:r>
          </a:p>
          <a:p>
            <a:pPr marL="857250" lvl="2" indent="0">
              <a:buNone/>
            </a:pPr>
            <a:r>
              <a:rPr lang="en-US" sz="1300" dirty="0" smtClean="0">
                <a:latin typeface="Consolas" panose="020B0609020204030204" pitchFamily="49" charset="0"/>
              </a:rPr>
              <a:t>}</a:t>
            </a:r>
          </a:p>
        </p:txBody>
      </p:sp>
    </p:spTree>
    <p:extLst>
      <p:ext uri="{BB962C8B-B14F-4D97-AF65-F5344CB8AC3E}">
        <p14:creationId xmlns:p14="http://schemas.microsoft.com/office/powerpoint/2010/main" val="1745857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this approach…</a:t>
            </a:r>
            <a:endParaRPr lang="en-CA" dirty="0"/>
          </a:p>
        </p:txBody>
      </p:sp>
      <p:sp>
        <p:nvSpPr>
          <p:cNvPr id="3" name="Content Placeholder 2"/>
          <p:cNvSpPr>
            <a:spLocks noGrp="1"/>
          </p:cNvSpPr>
          <p:nvPr>
            <p:ph idx="1"/>
          </p:nvPr>
        </p:nvSpPr>
        <p:spPr/>
        <p:txBody>
          <a:bodyPr/>
          <a:lstStyle/>
          <a:p>
            <a:r>
              <a:rPr lang="en-US" dirty="0" smtClean="0"/>
              <a:t>What happens if the programmer authors code like the following:</a:t>
            </a:r>
          </a:p>
          <a:p>
            <a:pPr marL="800100" lvl="2" indent="0">
              <a:buNone/>
            </a:pPr>
            <a:r>
              <a:rPr lang="en-US" sz="1600" dirty="0" smtClean="0">
                <a:latin typeface="Consolas" panose="020B0609020204030204" pitchFamily="49" charset="0"/>
              </a:rPr>
              <a:t>if (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nullptr</a:t>
            </a:r>
            <a:r>
              <a:rPr lang="en-US" sz="1600" dirty="0" smtClean="0">
                <a:latin typeface="Consolas" panose="020B0609020204030204" pitchFamily="49" charset="0"/>
              </a:rPr>
              <a:t>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The list is empty...</a:t>
            </a:r>
          </a:p>
          <a:p>
            <a:pPr marL="800100" lvl="2" indent="0">
              <a:buNone/>
            </a:pPr>
            <a:r>
              <a:rPr lang="en-US" sz="1600" dirty="0" smtClean="0">
                <a:latin typeface="Consolas" panose="020B0609020204030204" pitchFamily="49" charset="0"/>
              </a:rPr>
              <a:t>} else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Do something with the list...</a:t>
            </a:r>
          </a:p>
          <a:p>
            <a:pPr marL="800100" lvl="2" indent="0">
              <a:buNone/>
            </a:pPr>
            <a:r>
              <a:rPr lang="en-US" sz="1600" dirty="0" smtClean="0">
                <a:latin typeface="Consolas" panose="020B0609020204030204" pitchFamily="49" charset="0"/>
              </a:rPr>
              <a:t>}</a:t>
            </a:r>
          </a:p>
          <a:p>
            <a:pPr marL="0" lvl="0" indent="0">
              <a:buNone/>
            </a:pPr>
            <a:r>
              <a:rPr lang="en-US" dirty="0" smtClean="0">
                <a:solidFill>
                  <a:prstClr val="black"/>
                </a:solidFill>
              </a:rPr>
              <a:t>      or</a:t>
            </a:r>
            <a:endParaRPr lang="en-US" dirty="0">
              <a:solidFill>
                <a:prstClr val="black"/>
              </a:solidFill>
            </a:endParaRPr>
          </a:p>
          <a:p>
            <a:pPr marL="800100" lvl="2" indent="0">
              <a:buNone/>
            </a:pPr>
            <a:r>
              <a:rPr lang="en-US" sz="1600" dirty="0" smtClean="0">
                <a:latin typeface="Consolas" panose="020B0609020204030204" pitchFamily="49" charset="0"/>
              </a:rPr>
              <a:t>if </a:t>
            </a:r>
            <a:r>
              <a:rPr lang="en-US" sz="1600" dirty="0">
                <a:latin typeface="Consolas" panose="020B0609020204030204" pitchFamily="49" charset="0"/>
              </a:rPr>
              <a:t>( </a:t>
            </a:r>
            <a:r>
              <a:rPr lang="en-US" sz="1600" dirty="0" smtClean="0">
                <a:latin typeface="Consolas" panose="020B0609020204030204" pitchFamily="49" charset="0"/>
              </a:rPr>
              <a:t>!</a:t>
            </a:r>
            <a:r>
              <a:rPr lang="en-US" sz="1600" dirty="0" err="1" smtClean="0">
                <a:latin typeface="Consolas" panose="020B0609020204030204" pitchFamily="49" charset="0"/>
              </a:rPr>
              <a:t>is_empty</a:t>
            </a:r>
            <a:r>
              <a:rPr lang="en-US" sz="1600" dirty="0" smtClean="0">
                <a:latin typeface="Consolas" panose="020B0609020204030204" pitchFamily="49" charset="0"/>
              </a:rPr>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double value{ </a:t>
            </a:r>
            <a:r>
              <a:rPr lang="en-US" sz="1600" dirty="0" err="1" smtClean="0">
                <a:latin typeface="Consolas" panose="020B0609020204030204" pitchFamily="49" charset="0"/>
              </a:rPr>
              <a:t>p_list_head</a:t>
            </a:r>
            <a:r>
              <a:rPr lang="en-US" sz="1600" dirty="0" smtClean="0">
                <a:latin typeface="Consolas" panose="020B0609020204030204" pitchFamily="49" charset="0"/>
              </a:rPr>
              <a:t>-&gt;value_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p_list_head</a:t>
            </a:r>
            <a:r>
              <a:rPr lang="en-US" sz="1600" dirty="0" smtClean="0">
                <a:latin typeface="Consolas" panose="020B0609020204030204" pitchFamily="49" charset="0"/>
              </a:rPr>
              <a:t> = </a:t>
            </a:r>
            <a:r>
              <a:rPr lang="en-US" sz="1600" dirty="0" err="1" smtClean="0">
                <a:latin typeface="Consolas" panose="020B0609020204030204" pitchFamily="49" charset="0"/>
              </a:rPr>
              <a:t>p_list_head</a:t>
            </a:r>
            <a:r>
              <a:rPr lang="en-US" sz="1600" dirty="0" smtClean="0">
                <a:latin typeface="Consolas" panose="020B0609020204030204" pitchFamily="49" charset="0"/>
              </a:rPr>
              <a:t>-&gt;</a:t>
            </a:r>
            <a:r>
              <a:rPr lang="en-US" sz="1600" dirty="0" err="1" smtClean="0">
                <a:latin typeface="Consolas" panose="020B0609020204030204" pitchFamily="49" charset="0"/>
              </a:rPr>
              <a:t>p_next_node</a:t>
            </a:r>
            <a:r>
              <a:rPr lang="en-US" sz="1600" dirty="0" smtClean="0">
                <a:latin typeface="Consolas" panose="020B0609020204030204" pitchFamily="49" charset="0"/>
              </a:rPr>
              <a:t>_;</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 Do something with 'value'</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a:t>
            </a:r>
          </a:p>
          <a:p>
            <a:pPr marL="800100" lvl="2" indent="0">
              <a:buNone/>
            </a:pPr>
            <a:endParaRPr lang="en-CA" sz="1600" dirty="0">
              <a:latin typeface="Consolas" panose="020B0609020204030204" pitchFamily="49" charset="0"/>
            </a:endParaRPr>
          </a:p>
        </p:txBody>
      </p:sp>
      <p:sp>
        <p:nvSpPr>
          <p:cNvPr id="4" name="TextBox 3"/>
          <p:cNvSpPr txBox="1"/>
          <p:nvPr/>
        </p:nvSpPr>
        <p:spPr>
          <a:xfrm>
            <a:off x="5724128" y="2276872"/>
            <a:ext cx="3012363"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Assigning </a:t>
            </a:r>
            <a:r>
              <a:rPr lang="en-US" dirty="0" err="1" smtClean="0">
                <a:solidFill>
                  <a:srgbClr val="FF0000"/>
                </a:solidFill>
                <a:latin typeface="Consolas" panose="020B0609020204030204" pitchFamily="49" charset="0"/>
              </a:rPr>
              <a:t>p_list_head</a:t>
            </a:r>
            <a:r>
              <a:rPr lang="en-US" dirty="0" smtClean="0">
                <a:solidFill>
                  <a:srgbClr val="FF0000"/>
                </a:solidFill>
                <a:latin typeface="Georgia" panose="02040502050405020303" pitchFamily="18" charset="0"/>
              </a:rPr>
              <a:t> the</a:t>
            </a:r>
          </a:p>
          <a:p>
            <a:r>
              <a:rPr lang="en-US" dirty="0" smtClean="0">
                <a:solidFill>
                  <a:srgbClr val="FF0000"/>
                </a:solidFill>
                <a:latin typeface="Georgia" panose="02040502050405020303" pitchFamily="18" charset="0"/>
              </a:rPr>
              <a:t>value </a:t>
            </a:r>
            <a:r>
              <a:rPr lang="en-US" dirty="0" err="1" smtClean="0">
                <a:solidFill>
                  <a:srgbClr val="FF0000"/>
                </a:solidFill>
                <a:latin typeface="Consolas" panose="020B0609020204030204" pitchFamily="49" charset="0"/>
              </a:rPr>
              <a:t>nullptr</a:t>
            </a:r>
            <a:endParaRPr lang="en-CA" dirty="0">
              <a:solidFill>
                <a:srgbClr val="FF0000"/>
              </a:solidFill>
              <a:latin typeface="Consolas" panose="020B0609020204030204" pitchFamily="49" charset="0"/>
            </a:endParaRPr>
          </a:p>
        </p:txBody>
      </p:sp>
      <p:sp>
        <p:nvSpPr>
          <p:cNvPr id="5" name="TextBox 4"/>
          <p:cNvSpPr txBox="1"/>
          <p:nvPr/>
        </p:nvSpPr>
        <p:spPr>
          <a:xfrm>
            <a:off x="5508104" y="5157192"/>
            <a:ext cx="1523174" cy="369332"/>
          </a:xfrm>
          <a:prstGeom prst="rect">
            <a:avLst/>
          </a:prstGeom>
          <a:noFill/>
        </p:spPr>
        <p:txBody>
          <a:bodyPr wrap="none" rtlCol="0">
            <a:spAutoFit/>
          </a:bodyPr>
          <a:lstStyle/>
          <a:p>
            <a:r>
              <a:rPr lang="en-US" dirty="0" smtClean="0">
                <a:solidFill>
                  <a:srgbClr val="FF0000"/>
                </a:solidFill>
                <a:latin typeface="Georgia" panose="02040502050405020303" pitchFamily="18" charset="0"/>
              </a:rPr>
              <a:t>Memory leak</a:t>
            </a:r>
            <a:endParaRPr lang="en-CA"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47933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this approach…</a:t>
            </a:r>
            <a:endParaRPr lang="en-CA" dirty="0"/>
          </a:p>
        </p:txBody>
      </p:sp>
      <p:sp>
        <p:nvSpPr>
          <p:cNvPr id="3" name="Content Placeholder 2"/>
          <p:cNvSpPr>
            <a:spLocks noGrp="1"/>
          </p:cNvSpPr>
          <p:nvPr>
            <p:ph idx="1"/>
          </p:nvPr>
        </p:nvSpPr>
        <p:spPr/>
        <p:txBody>
          <a:bodyPr/>
          <a:lstStyle/>
          <a:p>
            <a:r>
              <a:rPr lang="en-US" dirty="0" smtClean="0"/>
              <a:t>Alternatively, suppose the programmer forgets to call </a:t>
            </a:r>
            <a:r>
              <a:rPr lang="en-US" dirty="0" err="1" smtClean="0">
                <a:latin typeface="Consolas" panose="020B0609020204030204" pitchFamily="49" charset="0"/>
              </a:rPr>
              <a:t>freeing_all</a:t>
            </a:r>
            <a:r>
              <a:rPr lang="en-US" dirty="0" smtClean="0">
                <a:latin typeface="Consolas" panose="020B0609020204030204" pitchFamily="49" charset="0"/>
              </a:rPr>
              <a:t>(…)</a:t>
            </a:r>
            <a:r>
              <a:rPr lang="en-US" dirty="0" smtClean="0"/>
              <a:t> </a:t>
            </a:r>
          </a:p>
          <a:p>
            <a:endParaRPr lang="en-US" dirty="0" smtClean="0"/>
          </a:p>
          <a:p>
            <a:r>
              <a:rPr lang="en-US" dirty="0" smtClean="0"/>
              <a:t>Alternatively, what happens with the following code?</a:t>
            </a:r>
          </a:p>
          <a:p>
            <a:pPr marL="800100" lvl="2" indent="0">
              <a:buNone/>
            </a:pPr>
            <a:r>
              <a:rPr lang="en-US" sz="1600" dirty="0" smtClean="0">
                <a:latin typeface="Consolas" panose="020B0609020204030204" pitchFamily="49" charset="0"/>
              </a:rPr>
              <a:t>int main()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Node *</a:t>
            </a:r>
            <a:r>
              <a:rPr lang="en-US" sz="1600" dirty="0" err="1" smtClean="0">
                <a:latin typeface="Consolas" panose="020B0609020204030204" pitchFamily="49" charset="0"/>
              </a:rPr>
              <a:t>p_my_list</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while ( </a:t>
            </a:r>
            <a:r>
              <a:rPr lang="en-US" sz="1600" dirty="0" err="1" smtClean="0">
                <a:latin typeface="Consolas" panose="020B0609020204030204" pitchFamily="49" charset="0"/>
              </a:rPr>
              <a:t>sensor_ready</a:t>
            </a:r>
            <a:r>
              <a:rPr lang="en-US" sz="1600" dirty="0" smtClean="0">
                <a:latin typeface="Consolas" panose="020B0609020204030204" pitchFamily="49" charset="0"/>
              </a:rPr>
              <a:t>()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push_back</a:t>
            </a:r>
            <a:r>
              <a:rPr lang="en-US" sz="1600" dirty="0" smtClean="0">
                <a:latin typeface="Consolas" panose="020B0609020204030204" pitchFamily="49" charset="0"/>
              </a:rPr>
              <a:t>( </a:t>
            </a:r>
            <a:r>
              <a:rPr lang="en-US" sz="1600" dirty="0" err="1" smtClean="0">
                <a:latin typeface="Consolas" panose="020B0609020204030204" pitchFamily="49" charset="0"/>
              </a:rPr>
              <a:t>p_my_list</a:t>
            </a:r>
            <a:r>
              <a:rPr lang="en-US" sz="1600" dirty="0" smtClean="0">
                <a:latin typeface="Consolas" panose="020B0609020204030204" pitchFamily="49" charset="0"/>
              </a:rPr>
              <a:t>, </a:t>
            </a:r>
            <a:r>
              <a:rPr lang="en-US" sz="1600" dirty="0" err="1" smtClean="0">
                <a:latin typeface="Consolas" panose="020B0609020204030204" pitchFamily="49" charset="0"/>
              </a:rPr>
              <a:t>sensor_get_data</a:t>
            </a:r>
            <a:r>
              <a:rPr lang="en-US" sz="1600" dirty="0" smtClean="0">
                <a:latin typeface="Consolas" panose="020B0609020204030204" pitchFamily="49" charset="0"/>
              </a:rPr>
              <a:t>()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freeing_all</a:t>
            </a:r>
            <a:r>
              <a:rPr lang="en-US" sz="1600" dirty="0" smtClean="0">
                <a:latin typeface="Consolas" panose="020B0609020204030204" pitchFamily="49" charset="0"/>
              </a:rPr>
              <a:t>( </a:t>
            </a:r>
            <a:r>
              <a:rPr lang="en-US" sz="1600" dirty="0" err="1" smtClean="0">
                <a:latin typeface="Consolas" panose="020B0609020204030204" pitchFamily="49" charset="0"/>
              </a:rPr>
              <a:t>p_my_data</a:t>
            </a:r>
            <a:r>
              <a:rPr lang="en-US" sz="1600" dirty="0" smtClean="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smtClean="0">
                <a:latin typeface="Consolas" panose="020B0609020204030204" pitchFamily="49" charset="0"/>
              </a:rPr>
              <a:t>}</a:t>
            </a:r>
            <a:endParaRPr lang="en-CA" sz="1600" dirty="0">
              <a:latin typeface="Consolas" panose="020B0609020204030204" pitchFamily="49" charset="0"/>
            </a:endParaRPr>
          </a:p>
        </p:txBody>
      </p:sp>
      <p:sp>
        <p:nvSpPr>
          <p:cNvPr id="4" name="TextBox 3"/>
          <p:cNvSpPr txBox="1"/>
          <p:nvPr/>
        </p:nvSpPr>
        <p:spPr>
          <a:xfrm>
            <a:off x="4139952" y="2132856"/>
            <a:ext cx="1523174" cy="369332"/>
          </a:xfrm>
          <a:prstGeom prst="rect">
            <a:avLst/>
          </a:prstGeom>
          <a:noFill/>
        </p:spPr>
        <p:txBody>
          <a:bodyPr wrap="none" rtlCol="0">
            <a:spAutoFit/>
          </a:bodyPr>
          <a:lstStyle/>
          <a:p>
            <a:r>
              <a:rPr lang="en-US" dirty="0" smtClean="0">
                <a:solidFill>
                  <a:srgbClr val="FF0000"/>
                </a:solidFill>
                <a:latin typeface="Georgia" panose="02040502050405020303" pitchFamily="18" charset="0"/>
              </a:rPr>
              <a:t>Memory leak</a:t>
            </a:r>
            <a:endParaRPr lang="en-CA" dirty="0">
              <a:solidFill>
                <a:srgbClr val="FF0000"/>
              </a:solidFill>
              <a:latin typeface="Consolas" panose="020B0609020204030204" pitchFamily="49" charset="0"/>
            </a:endParaRPr>
          </a:p>
        </p:txBody>
      </p:sp>
      <p:sp>
        <p:nvSpPr>
          <p:cNvPr id="5" name="TextBox 4"/>
          <p:cNvSpPr txBox="1"/>
          <p:nvPr/>
        </p:nvSpPr>
        <p:spPr>
          <a:xfrm>
            <a:off x="4211960" y="3284984"/>
            <a:ext cx="1555234" cy="369332"/>
          </a:xfrm>
          <a:prstGeom prst="rect">
            <a:avLst/>
          </a:prstGeom>
          <a:noFill/>
        </p:spPr>
        <p:txBody>
          <a:bodyPr wrap="none" rtlCol="0">
            <a:spAutoFit/>
          </a:bodyPr>
          <a:lstStyle/>
          <a:p>
            <a:r>
              <a:rPr lang="en-US" dirty="0" smtClean="0">
                <a:solidFill>
                  <a:srgbClr val="FF0000"/>
                </a:solidFill>
                <a:latin typeface="Georgia" panose="02040502050405020303" pitchFamily="18" charset="0"/>
              </a:rPr>
              <a:t>Wild pointer!</a:t>
            </a:r>
            <a:endParaRPr lang="en-CA"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54690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this approach…</a:t>
            </a:r>
            <a:endParaRPr lang="en-CA" dirty="0"/>
          </a:p>
        </p:txBody>
      </p:sp>
      <p:sp>
        <p:nvSpPr>
          <p:cNvPr id="3" name="Content Placeholder 2"/>
          <p:cNvSpPr>
            <a:spLocks noGrp="1"/>
          </p:cNvSpPr>
          <p:nvPr>
            <p:ph idx="1"/>
          </p:nvPr>
        </p:nvSpPr>
        <p:spPr/>
        <p:txBody>
          <a:bodyPr/>
          <a:lstStyle/>
          <a:p>
            <a:r>
              <a:rPr lang="en-US" dirty="0" smtClean="0"/>
              <a:t>Allowing any programmer to access and manipulate the member variables of this linked list will invariably result in errors</a:t>
            </a:r>
          </a:p>
          <a:p>
            <a:r>
              <a:rPr lang="en-US" dirty="0" smtClean="0"/>
              <a:t>Goal:</a:t>
            </a:r>
          </a:p>
          <a:p>
            <a:pPr lvl="1"/>
            <a:r>
              <a:rPr lang="en-US" dirty="0" smtClean="0"/>
              <a:t>To allow an experienced programmer to author a data structure that others can use</a:t>
            </a:r>
          </a:p>
          <a:p>
            <a:pPr lvl="1"/>
            <a:r>
              <a:rPr lang="en-US" dirty="0" smtClean="0"/>
              <a:t>To prevent honest programmers from accidentally making mistakes in programming in using the data structure</a:t>
            </a:r>
          </a:p>
          <a:p>
            <a:pPr lvl="1"/>
            <a:endParaRPr lang="en-US" dirty="0"/>
          </a:p>
          <a:p>
            <a:r>
              <a:rPr lang="en-US" dirty="0" smtClean="0"/>
              <a:t>For this to happen:</a:t>
            </a:r>
          </a:p>
          <a:p>
            <a:pPr lvl="1"/>
            <a:r>
              <a:rPr lang="en-US" dirty="0" smtClean="0"/>
              <a:t>The following operations should be automated:</a:t>
            </a:r>
          </a:p>
          <a:p>
            <a:pPr lvl="2"/>
            <a:r>
              <a:rPr lang="en-US" dirty="0" smtClean="0"/>
              <a:t>The initialization of the data structure</a:t>
            </a:r>
          </a:p>
          <a:p>
            <a:pPr lvl="2"/>
            <a:r>
              <a:rPr lang="en-US" dirty="0" smtClean="0"/>
              <a:t>Cleaning up the data structure</a:t>
            </a:r>
          </a:p>
          <a:p>
            <a:pPr lvl="1"/>
            <a:r>
              <a:rPr lang="en-US" dirty="0" smtClean="0"/>
              <a:t>The programmer should not be able to assign to member variables</a:t>
            </a:r>
          </a:p>
        </p:txBody>
      </p:sp>
    </p:spTree>
    <p:extLst>
      <p:ext uri="{BB962C8B-B14F-4D97-AF65-F5344CB8AC3E}">
        <p14:creationId xmlns:p14="http://schemas.microsoft.com/office/powerpoint/2010/main" val="4293568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design of a linked list with pointers</a:t>
            </a:r>
          </a:p>
          <a:p>
            <a:pPr lvl="1"/>
            <a:r>
              <a:rPr lang="en-CA" dirty="0" smtClean="0"/>
              <a:t>Know that this:</a:t>
            </a:r>
          </a:p>
          <a:p>
            <a:pPr lvl="2"/>
            <a:r>
              <a:rPr lang="en-CA" dirty="0"/>
              <a:t>R</a:t>
            </a:r>
            <a:r>
              <a:rPr lang="en-CA" dirty="0" smtClean="0"/>
              <a:t>equires allocation of memory</a:t>
            </a:r>
          </a:p>
          <a:p>
            <a:pPr lvl="2"/>
            <a:r>
              <a:rPr lang="en-CA" dirty="0" smtClean="0"/>
              <a:t>Requires the freeing of memory</a:t>
            </a:r>
            <a:endParaRPr lang="en-CA" dirty="0" smtClean="0">
              <a:latin typeface="Consolas" panose="020B0609020204030204" pitchFamily="49" charset="0"/>
              <a:cs typeface="Consolas" panose="020B0609020204030204" pitchFamily="49" charset="0"/>
            </a:endParaRPr>
          </a:p>
          <a:p>
            <a:pPr lvl="1"/>
            <a:r>
              <a:rPr lang="en-CA" dirty="0" smtClean="0"/>
              <a:t>Understand that access to member variables will cause problems if programmers make mistakes</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Dynamically Allocated Nodes</a:t>
            </a:r>
            <a:endParaRPr lang="en-CA" dirty="0"/>
          </a:p>
        </p:txBody>
      </p:sp>
      <p:sp>
        <p:nvSpPr>
          <p:cNvPr id="3" name="Content Placeholder 2"/>
          <p:cNvSpPr>
            <a:spLocks noGrp="1"/>
          </p:cNvSpPr>
          <p:nvPr>
            <p:ph idx="1"/>
          </p:nvPr>
        </p:nvSpPr>
        <p:spPr>
          <a:xfrm>
            <a:off x="457200" y="1600200"/>
            <a:ext cx="8075240" cy="4525963"/>
          </a:xfrm>
        </p:spPr>
        <p:txBody>
          <a:bodyPr>
            <a:normAutofit/>
          </a:bodyPr>
          <a:lstStyle/>
          <a:p>
            <a:r>
              <a:rPr lang="en-CA" dirty="0" smtClean="0"/>
              <a:t>Accessing member variables of dynamically allocated </a:t>
            </a:r>
            <a:r>
              <a:rPr lang="en-CA" dirty="0" smtClean="0">
                <a:latin typeface="Consolas" panose="020B0609020204030204" pitchFamily="49" charset="0"/>
              </a:rPr>
              <a:t>Node</a:t>
            </a:r>
            <a:r>
              <a:rPr lang="en-CA" dirty="0" smtClean="0"/>
              <a:t>:</a:t>
            </a:r>
          </a:p>
          <a:p>
            <a:pPr marL="800100" lvl="2" indent="0">
              <a:buNone/>
            </a:pPr>
            <a:r>
              <a:rPr lang="en-US" sz="1600" dirty="0">
                <a:latin typeface="Consolas" panose="020B0609020204030204" pitchFamily="49" charset="0"/>
                <a:cs typeface="Consolas" panose="020B0609020204030204" pitchFamily="49" charset="0"/>
              </a:rPr>
              <a:t>Node </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 new Node{99.9,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Normally, we would do this:</a:t>
            </a:r>
            <a:endParaRPr lang="en-US" sz="1600" dirty="0">
              <a:latin typeface="Consolas" panose="020B0609020204030204" pitchFamily="49" charset="0"/>
              <a:cs typeface="Consolas" panose="020B0609020204030204" pitchFamily="49" charset="0"/>
            </a:endParaRPr>
          </a:p>
          <a:p>
            <a:pPr marL="800100" lvl="2" indent="0">
              <a:buNone/>
            </a:pPr>
            <a:r>
              <a:rPr lang="en-US" sz="1600" dirty="0" err="1">
                <a:latin typeface="Consolas" panose="020B0609020204030204" pitchFamily="49" charset="0"/>
                <a:cs typeface="Consolas" panose="020B0609020204030204" pitchFamily="49" charset="0"/>
              </a:rPr>
              <a:t>std:cout</a:t>
            </a:r>
            <a:r>
              <a:rPr lang="en-US" sz="1600" dirty="0">
                <a:latin typeface="Consolas" panose="020B0609020204030204" pitchFamily="49" charset="0"/>
                <a:cs typeface="Consolas" panose="020B0609020204030204" pitchFamily="49" charset="0"/>
              </a:rPr>
              <a:t> &lt;&lt; (*</a:t>
            </a:r>
            <a:r>
              <a:rPr lang="en-US" sz="1600" dirty="0" err="1">
                <a:latin typeface="Consolas" panose="020B0609020204030204" pitchFamily="49" charset="0"/>
                <a:cs typeface="Consolas" panose="020B0609020204030204" pitchFamily="49" charset="0"/>
              </a:rPr>
              <a:t>p_node</a:t>
            </a:r>
            <a:r>
              <a:rPr lang="en-US" sz="1600" dirty="0">
                <a:latin typeface="Consolas" panose="020B0609020204030204" pitchFamily="49" charset="0"/>
                <a:cs typeface="Consolas" panose="020B0609020204030204" pitchFamily="49" charset="0"/>
              </a:rPr>
              <a:t>).value_ &lt;&lt; std::</a:t>
            </a:r>
            <a:r>
              <a:rPr lang="en-US" sz="1600" dirty="0" err="1">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This is equivalent:</a:t>
            </a:r>
          </a:p>
          <a:p>
            <a:pPr marL="800100" lvl="2" indent="0">
              <a:buNone/>
            </a:pPr>
            <a:r>
              <a:rPr lang="en-US" sz="1600" dirty="0" smtClean="0">
                <a:latin typeface="Consolas" panose="020B0609020204030204" pitchFamily="49" charset="0"/>
                <a:cs typeface="Consolas" panose="020B0609020204030204" pitchFamily="49" charset="0"/>
              </a:rPr>
              <a:t>//  - access member variables </a:t>
            </a:r>
            <a:r>
              <a:rPr lang="en-US" sz="1600" dirty="0">
                <a:latin typeface="Consolas" panose="020B0609020204030204" pitchFamily="49" charset="0"/>
                <a:cs typeface="Consolas" panose="020B0609020204030204" pitchFamily="49" charset="0"/>
              </a:rPr>
              <a:t>using -&gt; </a:t>
            </a:r>
            <a:r>
              <a:rPr lang="en-US" sz="1600" dirty="0" smtClean="0">
                <a:latin typeface="Consolas" panose="020B0609020204030204" pitchFamily="49" charset="0"/>
                <a:cs typeface="Consolas" panose="020B0609020204030204" pitchFamily="49" charset="0"/>
              </a:rPr>
              <a:t>operator</a:t>
            </a:r>
          </a:p>
          <a:p>
            <a:pPr marL="800100" lvl="2" indent="0">
              <a:buNone/>
            </a:pPr>
            <a:r>
              <a:rPr lang="en-US" sz="1600" dirty="0" smtClean="0">
                <a:latin typeface="Consolas" panose="020B0609020204030204" pitchFamily="49" charset="0"/>
                <a:cs typeface="Consolas" panose="020B0609020204030204" pitchFamily="49" charset="0"/>
              </a:rPr>
              <a:t>//  - the left-hand operand must be a pointer to an object</a:t>
            </a:r>
          </a:p>
          <a:p>
            <a:pPr marL="800100" lvl="2" indent="0">
              <a:buNone/>
            </a:pPr>
            <a:r>
              <a:rPr lang="en-US" sz="1600" dirty="0" smtClean="0">
                <a:latin typeface="Consolas" panose="020B0609020204030204" pitchFamily="49" charset="0"/>
                <a:cs typeface="Consolas" panose="020B0609020204030204" pitchFamily="49" charset="0"/>
              </a:rPr>
              <a:t>//    with the right-hand being a member variable</a:t>
            </a:r>
            <a:endParaRPr lang="en-US" sz="1600" dirty="0">
              <a:latin typeface="Consolas" panose="020B0609020204030204" pitchFamily="49" charset="0"/>
              <a:cs typeface="Consolas" panose="020B0609020204030204" pitchFamily="49" charset="0"/>
            </a:endParaRP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p_node</a:t>
            </a:r>
            <a:r>
              <a:rPr lang="en-US" sz="1600" dirty="0" smtClean="0">
                <a:latin typeface="Consolas" panose="020B0609020204030204" pitchFamily="49" charset="0"/>
                <a:cs typeface="Consolas" panose="020B0609020204030204" pitchFamily="49" charset="0"/>
              </a:rPr>
              <a:t>-&gt;value_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lvl="0"/>
            <a:r>
              <a:rPr lang="en-CA" dirty="0" smtClean="0">
                <a:solidFill>
                  <a:prstClr val="black"/>
                </a:solidFill>
              </a:rPr>
              <a:t>The </a:t>
            </a:r>
            <a:r>
              <a:rPr lang="en-CA" dirty="0" smtClean="0">
                <a:solidFill>
                  <a:prstClr val="black"/>
                </a:solidFill>
                <a:latin typeface="Consolas" panose="020B0609020204030204" pitchFamily="49" charset="0"/>
              </a:rPr>
              <a:t>-&gt;</a:t>
            </a:r>
            <a:r>
              <a:rPr lang="en-CA" dirty="0" smtClean="0">
                <a:solidFill>
                  <a:prstClr val="black"/>
                </a:solidFill>
              </a:rPr>
              <a:t> is a syntactical short form to access member of objects via a pointer to the object</a:t>
            </a: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2869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We can now create a linked list:</a:t>
            </a: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US" sz="1600" dirty="0" smtClean="0">
                <a:latin typeface="Consolas" panose="020B0609020204030204" pitchFamily="49" charset="0"/>
                <a:cs typeface="Consolas" panose="020B0609020204030204" pitchFamily="49" charset="0"/>
              </a:rPr>
              <a:t>    // Create an empty linked list</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 the list head stores the null pointer</a:t>
            </a:r>
          </a:p>
          <a:p>
            <a:pPr marL="800100" lvl="2" indent="0">
              <a:buNone/>
            </a:pPr>
            <a:r>
              <a:rPr lang="en-US" sz="1600" dirty="0" smtClean="0">
                <a:latin typeface="Consolas" panose="020B0609020204030204" pitchFamily="49" charset="0"/>
                <a:cs typeface="Consolas" panose="020B0609020204030204" pitchFamily="49" charset="0"/>
              </a:rPr>
              <a:t>    Node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Put one item in the linked list</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p_list_head</a:t>
            </a:r>
            <a:r>
              <a:rPr lang="en-CA" sz="1600" dirty="0" smtClean="0">
                <a:latin typeface="Consolas" panose="020B0609020204030204" pitchFamily="49" charset="0"/>
                <a:cs typeface="Consolas" panose="020B0609020204030204" pitchFamily="49" charset="0"/>
              </a:rPr>
              <a:t> = new Node{4.2, </a:t>
            </a:r>
            <a:r>
              <a:rPr lang="en-CA" sz="1600" dirty="0" err="1" smtClean="0">
                <a:latin typeface="Consolas" panose="020B0609020204030204" pitchFamily="49" charset="0"/>
                <a:cs typeface="Consolas" panose="020B0609020204030204" pitchFamily="49" charset="0"/>
              </a:rPr>
              <a:t>nullptr</a:t>
            </a:r>
            <a:r>
              <a:rPr lang="en-CA" sz="1600" dirty="0" smtClean="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 Append a second item at the end of this linked list</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 = new Node{9.9,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 </a:t>
            </a:r>
            <a:r>
              <a:rPr lang="en-US" sz="1600" dirty="0">
                <a:latin typeface="Consolas" panose="020B0609020204030204" pitchFamily="49" charset="0"/>
                <a:cs typeface="Consolas" panose="020B0609020204030204" pitchFamily="49" charset="0"/>
              </a:rPr>
              <a:t>Prepend a new item at the start of this linked list</a:t>
            </a:r>
          </a:p>
          <a:p>
            <a:pPr marL="800100" lvl="2" indent="0">
              <a:buNone/>
            </a:pP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new </a:t>
            </a:r>
            <a:r>
              <a:rPr lang="en-US" sz="1600" dirty="0" smtClean="0">
                <a:latin typeface="Consolas" panose="020B0609020204030204" pitchFamily="49" charset="0"/>
                <a:cs typeface="Consolas" panose="020B0609020204030204" pitchFamily="49" charset="0"/>
              </a:rPr>
              <a:t>Node{1.3</a:t>
            </a: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return 0;</a:t>
            </a:r>
          </a:p>
          <a:p>
            <a:pPr marL="800100" lvl="2" indent="0">
              <a:buNone/>
            </a:pP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28165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Let’s step through this one step at a time:</a:t>
            </a:r>
            <a:endParaRPr lang="en-CA" dirty="0"/>
          </a:p>
          <a:p>
            <a:pPr marL="800100" lvl="2" indent="0">
              <a:buNone/>
            </a:pPr>
            <a:r>
              <a:rPr lang="en-US" sz="1600" dirty="0" smtClean="0">
                <a:solidFill>
                  <a:srgbClr val="FF0000"/>
                </a:solidFill>
                <a:latin typeface="Consolas" panose="020B0609020204030204" pitchFamily="49" charset="0"/>
                <a:cs typeface="Consolas" panose="020B0609020204030204" pitchFamily="49" charset="0"/>
              </a:rPr>
              <a:t>Node *</a:t>
            </a:r>
            <a:r>
              <a:rPr lang="en-US" sz="1600" dirty="0" err="1" smtClean="0">
                <a:solidFill>
                  <a:srgbClr val="FF0000"/>
                </a:solidFill>
                <a:latin typeface="Consolas" panose="020B0609020204030204" pitchFamily="49" charset="0"/>
                <a:cs typeface="Consolas" panose="020B0609020204030204" pitchFamily="49" charset="0"/>
              </a:rPr>
              <a:t>p_list_head</a:t>
            </a:r>
            <a:r>
              <a:rPr lang="en-US" sz="1600" dirty="0" smtClean="0">
                <a:solidFill>
                  <a:srgbClr val="FF0000"/>
                </a:solidFill>
                <a:latin typeface="Consolas" panose="020B0609020204030204" pitchFamily="49" charset="0"/>
                <a:cs typeface="Consolas" panose="020B0609020204030204" pitchFamily="49" charset="0"/>
              </a:rPr>
              <a:t>{</a:t>
            </a:r>
            <a:r>
              <a:rPr lang="en-US" sz="1600" dirty="0" err="1" smtClean="0">
                <a:solidFill>
                  <a:srgbClr val="FF0000"/>
                </a:solidFill>
                <a:latin typeface="Consolas" panose="020B0609020204030204" pitchFamily="49" charset="0"/>
                <a:cs typeface="Consolas" panose="020B0609020204030204" pitchFamily="49" charset="0"/>
              </a:rPr>
              <a:t>nullptr</a:t>
            </a:r>
            <a:r>
              <a:rPr lang="en-US" sz="1600" dirty="0" smtClean="0">
                <a:solidFill>
                  <a:srgbClr val="FF0000"/>
                </a:solidFill>
                <a:latin typeface="Consolas" panose="020B0609020204030204" pitchFamily="49" charset="0"/>
                <a:cs typeface="Consolas" panose="020B0609020204030204" pitchFamily="49" charset="0"/>
              </a:rPr>
              <a:t>};</a:t>
            </a:r>
            <a:endParaRPr lang="en-US" sz="1600" dirty="0">
              <a:solidFill>
                <a:srgbClr val="FF0000"/>
              </a:solidFill>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93417718"/>
              </p:ext>
            </p:extLst>
          </p:nvPr>
        </p:nvGraphicFramePr>
        <p:xfrm>
          <a:off x="755576" y="4941168"/>
          <a:ext cx="3240360"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224136">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0x000000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32711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Add a node to this list: create a new node and initialize it</a:t>
            </a:r>
            <a:endParaRPr lang="en-CA" dirty="0"/>
          </a:p>
          <a:p>
            <a:pPr marL="800100" lvl="2" indent="0">
              <a:buNone/>
            </a:pPr>
            <a:r>
              <a:rPr lang="en-CA" sz="1600" dirty="0" err="1" smtClean="0">
                <a:latin typeface="Consolas" panose="020B0609020204030204" pitchFamily="49" charset="0"/>
                <a:cs typeface="Consolas" panose="020B0609020204030204" pitchFamily="49" charset="0"/>
              </a:rPr>
              <a:t>p_list_head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a:solidFill>
                  <a:srgbClr val="FF0000"/>
                </a:solidFill>
                <a:latin typeface="Consolas" panose="020B0609020204030204" pitchFamily="49" charset="0"/>
                <a:cs typeface="Consolas" panose="020B0609020204030204" pitchFamily="49" charset="0"/>
              </a:rPr>
              <a:t>new Node{4.2, </a:t>
            </a:r>
            <a:r>
              <a:rPr lang="en-CA" sz="1600" dirty="0" err="1">
                <a:solidFill>
                  <a:srgbClr val="FF0000"/>
                </a:solidFill>
                <a:latin typeface="Consolas" panose="020B0609020204030204" pitchFamily="49" charset="0"/>
                <a:cs typeface="Consolas" panose="020B0609020204030204" pitchFamily="49" charset="0"/>
              </a:rPr>
              <a:t>nullptr</a:t>
            </a:r>
            <a:r>
              <a:rPr lang="en-CA" sz="1600" dirty="0">
                <a:solidFill>
                  <a:srgbClr val="FF0000"/>
                </a:solidFill>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428230020"/>
              </p:ext>
            </p:extLst>
          </p:nvPr>
        </p:nvGraphicFramePr>
        <p:xfrm>
          <a:off x="4572000"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4.2</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0x000000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3331059"/>
              </p:ext>
            </p:extLst>
          </p:nvPr>
        </p:nvGraphicFramePr>
        <p:xfrm>
          <a:off x="755576" y="494116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341150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Add a node to this list: assign the address to </a:t>
            </a:r>
            <a:r>
              <a:rPr lang="en-CA" dirty="0" err="1" smtClean="0">
                <a:latin typeface="Consolas" panose="020B0609020204030204" pitchFamily="49" charset="0"/>
              </a:rPr>
              <a:t>p_list_head</a:t>
            </a:r>
            <a:endParaRPr lang="en-CA" dirty="0">
              <a:latin typeface="Consolas" panose="020B0609020204030204" pitchFamily="49" charset="0"/>
            </a:endParaRPr>
          </a:p>
          <a:p>
            <a:pPr marL="800100" lvl="2" indent="0">
              <a:buNone/>
            </a:pPr>
            <a:r>
              <a:rPr lang="en-CA" sz="1600" dirty="0" err="1" smtClean="0">
                <a:solidFill>
                  <a:srgbClr val="FF0000"/>
                </a:solidFill>
                <a:latin typeface="Consolas" panose="020B0609020204030204" pitchFamily="49" charset="0"/>
                <a:cs typeface="Consolas" panose="020B0609020204030204" pitchFamily="49" charset="0"/>
              </a:rPr>
              <a:t>p_list_head</a:t>
            </a:r>
            <a:r>
              <a:rPr lang="en-CA" sz="1600" dirty="0" smtClean="0">
                <a:solidFill>
                  <a:srgbClr val="FF0000"/>
                </a:solidFill>
                <a:latin typeface="Consolas" panose="020B0609020204030204" pitchFamily="49" charset="0"/>
                <a:cs typeface="Consolas" panose="020B0609020204030204" pitchFamily="49" charset="0"/>
              </a:rPr>
              <a:t> </a:t>
            </a:r>
            <a:r>
              <a:rPr lang="en-CA" sz="1600" dirty="0">
                <a:solidFill>
                  <a:srgbClr val="FF0000"/>
                </a:solidFill>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 new Node{4.2, </a:t>
            </a:r>
            <a:r>
              <a:rPr lang="en-CA" sz="1600" dirty="0" err="1">
                <a:latin typeface="Consolas" panose="020B0609020204030204" pitchFamily="49" charset="0"/>
                <a:cs typeface="Consolas" panose="020B0609020204030204" pitchFamily="49" charset="0"/>
              </a:rPr>
              <a:t>nullptr</a:t>
            </a:r>
            <a:r>
              <a:rPr lang="en-CA" sz="1600" dirty="0">
                <a:latin typeface="Consolas" panose="020B0609020204030204" pitchFamily="49" charset="0"/>
                <a:cs typeface="Consolas" panose="020B0609020204030204" pitchFamily="49"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866582298"/>
              </p:ext>
            </p:extLst>
          </p:nvPr>
        </p:nvGraphicFramePr>
        <p:xfrm>
          <a:off x="4572000"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0x358df0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4.2</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latin typeface="Consolas" panose="020B0609020204030204" pitchFamily="49" charset="0"/>
                        </a:rPr>
                        <a:t>0x000000</a:t>
                      </a: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4228224"/>
              </p:ext>
            </p:extLst>
          </p:nvPr>
        </p:nvGraphicFramePr>
        <p:xfrm>
          <a:off x="755576" y="4941168"/>
          <a:ext cx="3384376"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0x358df0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240642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87560</TotalTime>
  <Words>2824</Words>
  <Application>Microsoft Office PowerPoint</Application>
  <PresentationFormat>On-screen Show (4:3)</PresentationFormat>
  <Paragraphs>962</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Consolas</vt:lpstr>
      <vt:lpstr>Constantia</vt:lpstr>
      <vt:lpstr>Georgia</vt:lpstr>
      <vt:lpstr>Times New Roman</vt:lpstr>
      <vt:lpstr>Custom Design</vt:lpstr>
      <vt:lpstr>Introducing nodes with pointers</vt:lpstr>
      <vt:lpstr>Outline</vt:lpstr>
      <vt:lpstr>Outline</vt:lpstr>
      <vt:lpstr>Nodes</vt:lpstr>
      <vt:lpstr>Dynamically Allocated 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Deleting the first node</vt:lpstr>
      <vt:lpstr>Deleting the first node</vt:lpstr>
      <vt:lpstr>Deleting the first node</vt:lpstr>
      <vt:lpstr>Deleting the first node</vt:lpstr>
      <vt:lpstr>Deleting the first node</vt:lpstr>
      <vt:lpstr>Deleting the first node</vt:lpstr>
      <vt:lpstr>Appending a node</vt:lpstr>
      <vt:lpstr>Appending a node</vt:lpstr>
      <vt:lpstr>Appending a node</vt:lpstr>
      <vt:lpstr>Appending a node</vt:lpstr>
      <vt:lpstr>Appending a node</vt:lpstr>
      <vt:lpstr>Appending a node</vt:lpstr>
      <vt:lpstr>Appending a node</vt:lpstr>
      <vt:lpstr>Going out of scope…</vt:lpstr>
      <vt:lpstr>Going out of scope…</vt:lpstr>
      <vt:lpstr>Going out of scope…</vt:lpstr>
      <vt:lpstr>Freeing all nodes</vt:lpstr>
      <vt:lpstr>Freeing all nodes</vt:lpstr>
      <vt:lpstr>Problems with this approach…</vt:lpstr>
      <vt:lpstr>Problems with this approach…</vt:lpstr>
      <vt:lpstr>Problems with this approach…</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1479</cp:revision>
  <dcterms:created xsi:type="dcterms:W3CDTF">2009-09-11T23:00:44Z</dcterms:created>
  <dcterms:modified xsi:type="dcterms:W3CDTF">2019-11-22T20:56:59Z</dcterms:modified>
</cp:coreProperties>
</file>